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434" r:id="rId1"/>
  </p:sldMasterIdLst>
  <p:notesMasterIdLst>
    <p:notesMasterId r:id="rId24"/>
  </p:notesMasterIdLst>
  <p:sldIdLst>
    <p:sldId id="266" r:id="rId2"/>
    <p:sldId id="256" r:id="rId3"/>
    <p:sldId id="257" r:id="rId4"/>
    <p:sldId id="258" r:id="rId5"/>
    <p:sldId id="259" r:id="rId6"/>
    <p:sldId id="260" r:id="rId7"/>
    <p:sldId id="261" r:id="rId8"/>
    <p:sldId id="262" r:id="rId9"/>
    <p:sldId id="263" r:id="rId10"/>
    <p:sldId id="264" r:id="rId11"/>
    <p:sldId id="267" r:id="rId12"/>
    <p:sldId id="265" r:id="rId13"/>
    <p:sldId id="269" r:id="rId14"/>
    <p:sldId id="270" r:id="rId15"/>
    <p:sldId id="271" r:id="rId16"/>
    <p:sldId id="272" r:id="rId17"/>
    <p:sldId id="273" r:id="rId18"/>
    <p:sldId id="274" r:id="rId19"/>
    <p:sldId id="276" r:id="rId20"/>
    <p:sldId id="277" r:id="rId21"/>
    <p:sldId id="278" r:id="rId22"/>
    <p:sldId id="27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p:scale>
          <a:sx n="80" d="100"/>
          <a:sy n="80" d="100"/>
        </p:scale>
        <p:origin x="782" y="2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tmp>
</file>

<file path=ppt/media/image3.tmp>
</file>

<file path=ppt/media/image4.tmp>
</file>

<file path=ppt/media/image5.tmp>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634987-E4F7-4451-8A42-CEBDBBD71CF9}" type="datetimeFigureOut">
              <a:rPr lang="en-US" smtClean="0"/>
              <a:t>4/20/2022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B660A2-3D5E-4C49-A8BC-34AF1E84100B}" type="slidenum">
              <a:rPr lang="en-US" smtClean="0"/>
              <a:t>‹#›</a:t>
            </a:fld>
            <a:endParaRPr lang="en-US"/>
          </a:p>
        </p:txBody>
      </p:sp>
    </p:spTree>
    <p:extLst>
      <p:ext uri="{BB962C8B-B14F-4D97-AF65-F5344CB8AC3E}">
        <p14:creationId xmlns:p14="http://schemas.microsoft.com/office/powerpoint/2010/main" val="2934960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2F993D-6C9B-4F1C-99EE-0F1C12789540}" type="datetimeFigureOut">
              <a:rPr lang="en-US" smtClean="0"/>
              <a:t>4/20/2022</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182032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2F993D-6C9B-4F1C-99EE-0F1C12789540}" type="datetimeFigureOut">
              <a:rPr lang="en-US" smtClean="0"/>
              <a:t>4/20/2022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12948229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2F993D-6C9B-4F1C-99EE-0F1C12789540}" type="datetimeFigureOut">
              <a:rPr lang="en-US" smtClean="0"/>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20273981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2F993D-6C9B-4F1C-99EE-0F1C12789540}" type="datetimeFigureOut">
              <a:rPr lang="en-US" smtClean="0"/>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34862473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2F993D-6C9B-4F1C-99EE-0F1C12789540}" type="datetimeFigureOut">
              <a:rPr lang="en-US" smtClean="0"/>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23444065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2F993D-6C9B-4F1C-99EE-0F1C12789540}" type="datetimeFigureOut">
              <a:rPr lang="en-US" smtClean="0"/>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21650876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2F993D-6C9B-4F1C-99EE-0F1C12789540}" type="datetimeFigureOut">
              <a:rPr lang="en-US" smtClean="0"/>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21205325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2F993D-6C9B-4F1C-99EE-0F1C12789540}" type="datetimeFigureOut">
              <a:rPr lang="en-US" smtClean="0"/>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39500947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2F993D-6C9B-4F1C-99EE-0F1C12789540}" type="datetimeFigureOut">
              <a:rPr lang="en-US" smtClean="0"/>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3297129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2F993D-6C9B-4F1C-99EE-0F1C12789540}" type="datetimeFigureOut">
              <a:rPr lang="en-US" smtClean="0"/>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3646911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2F993D-6C9B-4F1C-99EE-0F1C12789540}" type="datetimeFigureOut">
              <a:rPr lang="en-US" smtClean="0"/>
              <a:t>4/20/2022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4138627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2F993D-6C9B-4F1C-99EE-0F1C12789540}" type="datetimeFigureOut">
              <a:rPr lang="en-US" smtClean="0"/>
              <a:t>4/20/2022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3730187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2F993D-6C9B-4F1C-99EE-0F1C12789540}" type="datetimeFigureOut">
              <a:rPr lang="en-US" smtClean="0"/>
              <a:t>4/20/2022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2824257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2F993D-6C9B-4F1C-99EE-0F1C12789540}" type="datetimeFigureOut">
              <a:rPr lang="en-US" smtClean="0"/>
              <a:t>4/20/2022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2794130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2F993D-6C9B-4F1C-99EE-0F1C12789540}" type="datetimeFigureOut">
              <a:rPr lang="en-US" smtClean="0"/>
              <a:t>4/20/2022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26738290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2F993D-6C9B-4F1C-99EE-0F1C12789540}" type="datetimeFigureOut">
              <a:rPr lang="en-US" smtClean="0"/>
              <a:t>4/20/2022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3380405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2F993D-6C9B-4F1C-99EE-0F1C12789540}" type="datetimeFigureOut">
              <a:rPr lang="en-US" smtClean="0"/>
              <a:t>4/20/2022</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F8C8BDB-A91D-450C-B924-D442A00A822C}" type="slidenum">
              <a:rPr lang="en-US" smtClean="0"/>
              <a:t>‹#›</a:t>
            </a:fld>
            <a:endParaRPr lang="en-US"/>
          </a:p>
        </p:txBody>
      </p:sp>
    </p:spTree>
    <p:extLst>
      <p:ext uri="{BB962C8B-B14F-4D97-AF65-F5344CB8AC3E}">
        <p14:creationId xmlns:p14="http://schemas.microsoft.com/office/powerpoint/2010/main" val="313726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82F993D-6C9B-4F1C-99EE-0F1C12789540}" type="datetimeFigureOut">
              <a:rPr lang="en-US" smtClean="0"/>
              <a:t>4/20/2022</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F8C8BDB-A91D-450C-B924-D442A00A822C}" type="slidenum">
              <a:rPr lang="en-US" smtClean="0"/>
              <a:t>‹#›</a:t>
            </a:fld>
            <a:endParaRPr lang="en-US"/>
          </a:p>
        </p:txBody>
      </p:sp>
    </p:spTree>
    <p:extLst>
      <p:ext uri="{BB962C8B-B14F-4D97-AF65-F5344CB8AC3E}">
        <p14:creationId xmlns:p14="http://schemas.microsoft.com/office/powerpoint/2010/main" val="2935755845"/>
      </p:ext>
    </p:extLst>
  </p:cSld>
  <p:clrMap bg1="lt1" tx1="dk1" bg2="lt2" tx2="dk2" accent1="accent1" accent2="accent2" accent3="accent3" accent4="accent4" accent5="accent5" accent6="accent6" hlink="hlink" folHlink="folHlink"/>
  <p:sldLayoutIdLst>
    <p:sldLayoutId id="2147484435" r:id="rId1"/>
    <p:sldLayoutId id="2147484436" r:id="rId2"/>
    <p:sldLayoutId id="2147484437" r:id="rId3"/>
    <p:sldLayoutId id="2147484438" r:id="rId4"/>
    <p:sldLayoutId id="2147484439" r:id="rId5"/>
    <p:sldLayoutId id="2147484440" r:id="rId6"/>
    <p:sldLayoutId id="2147484441" r:id="rId7"/>
    <p:sldLayoutId id="2147484442" r:id="rId8"/>
    <p:sldLayoutId id="2147484443" r:id="rId9"/>
    <p:sldLayoutId id="2147484444" r:id="rId10"/>
    <p:sldLayoutId id="2147484445" r:id="rId11"/>
    <p:sldLayoutId id="2147484446" r:id="rId12"/>
    <p:sldLayoutId id="2147484447" r:id="rId13"/>
    <p:sldLayoutId id="2147484448" r:id="rId14"/>
    <p:sldLayoutId id="2147484449" r:id="rId15"/>
    <p:sldLayoutId id="2147484450" r:id="rId16"/>
    <p:sldLayoutId id="2147484451"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7.xml"/><Relationship Id="rId4" Type="http://schemas.openxmlformats.org/officeDocument/2006/relationships/image" Target="../media/image9.tm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6.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tmp"/><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9CA8C-CFBC-4636-B1E0-E67832D0C054}"/>
              </a:ext>
            </a:extLst>
          </p:cNvPr>
          <p:cNvSpPr>
            <a:spLocks noGrp="1"/>
          </p:cNvSpPr>
          <p:nvPr>
            <p:ph type="ctrTitle"/>
          </p:nvPr>
        </p:nvSpPr>
        <p:spPr>
          <a:xfrm>
            <a:off x="3121268" y="1635369"/>
            <a:ext cx="8381754" cy="1974036"/>
          </a:xfrm>
        </p:spPr>
        <p:txBody>
          <a:bodyPr>
            <a:normAutofit/>
          </a:bodyPr>
          <a:lstStyle/>
          <a:p>
            <a:pPr algn="ctr"/>
            <a:r>
              <a:rPr lang="en-US" sz="5400" dirty="0"/>
              <a:t>Potato leaf disease detection</a:t>
            </a:r>
          </a:p>
        </p:txBody>
      </p:sp>
      <p:sp>
        <p:nvSpPr>
          <p:cNvPr id="3" name="Subtitle 2">
            <a:extLst>
              <a:ext uri="{FF2B5EF4-FFF2-40B4-BE49-F238E27FC236}">
                <a16:creationId xmlns:a16="http://schemas.microsoft.com/office/drawing/2014/main" id="{8BFA0444-79D0-44DE-B889-1932DAF52F25}"/>
              </a:ext>
            </a:extLst>
          </p:cNvPr>
          <p:cNvSpPr>
            <a:spLocks noGrp="1"/>
          </p:cNvSpPr>
          <p:nvPr>
            <p:ph type="subTitle" idx="1"/>
          </p:nvPr>
        </p:nvSpPr>
        <p:spPr>
          <a:xfrm>
            <a:off x="3818322" y="3609405"/>
            <a:ext cx="6987645" cy="496602"/>
          </a:xfrm>
        </p:spPr>
        <p:txBody>
          <a:bodyPr/>
          <a:lstStyle/>
          <a:p>
            <a:pPr algn="ctr"/>
            <a:r>
              <a:rPr lang="en-US" dirty="0"/>
              <a:t>Minor project presentation</a:t>
            </a:r>
          </a:p>
        </p:txBody>
      </p:sp>
      <p:pic>
        <p:nvPicPr>
          <p:cNvPr id="9" name="Picture 8">
            <a:extLst>
              <a:ext uri="{FF2B5EF4-FFF2-40B4-BE49-F238E27FC236}">
                <a16:creationId xmlns:a16="http://schemas.microsoft.com/office/drawing/2014/main" id="{CF3AD51E-05FF-4E91-91CE-0F1A5AC8FC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2388" y="646072"/>
            <a:ext cx="3787270" cy="1846056"/>
          </a:xfrm>
          <a:prstGeom prst="rect">
            <a:avLst/>
          </a:prstGeom>
          <a:ln>
            <a:noFill/>
          </a:ln>
          <a:effectLst>
            <a:softEdge rad="112500"/>
          </a:effectLst>
        </p:spPr>
      </p:pic>
      <p:sp>
        <p:nvSpPr>
          <p:cNvPr id="12" name="TextBox 11">
            <a:extLst>
              <a:ext uri="{FF2B5EF4-FFF2-40B4-BE49-F238E27FC236}">
                <a16:creationId xmlns:a16="http://schemas.microsoft.com/office/drawing/2014/main" id="{E2E9D155-9D3E-4518-BE2D-D8F54881506D}"/>
              </a:ext>
            </a:extLst>
          </p:cNvPr>
          <p:cNvSpPr txBox="1"/>
          <p:nvPr/>
        </p:nvSpPr>
        <p:spPr>
          <a:xfrm>
            <a:off x="5488497" y="4622466"/>
            <a:ext cx="3418693" cy="1200329"/>
          </a:xfrm>
          <a:prstGeom prst="rect">
            <a:avLst/>
          </a:prstGeom>
          <a:noFill/>
        </p:spPr>
        <p:txBody>
          <a:bodyPr wrap="none" rtlCol="0">
            <a:spAutoFit/>
          </a:bodyPr>
          <a:lstStyle/>
          <a:p>
            <a:pPr algn="ctr"/>
            <a:r>
              <a:rPr lang="en-US" b="1" dirty="0"/>
              <a:t>By –</a:t>
            </a:r>
          </a:p>
          <a:p>
            <a:r>
              <a:rPr lang="en-US" b="1" dirty="0"/>
              <a:t>Aditya Goyal (BETN1CS19078)</a:t>
            </a:r>
          </a:p>
          <a:p>
            <a:r>
              <a:rPr lang="en-US" b="1" dirty="0"/>
              <a:t>Aman Gupta  (BETN1CS19079)</a:t>
            </a:r>
          </a:p>
          <a:p>
            <a:r>
              <a:rPr lang="en-US" b="1" dirty="0" err="1"/>
              <a:t>Shivam</a:t>
            </a:r>
            <a:r>
              <a:rPr lang="en-US" b="1" dirty="0"/>
              <a:t> Shukla (BETN1CS19099)</a:t>
            </a:r>
          </a:p>
        </p:txBody>
      </p:sp>
    </p:spTree>
    <p:extLst>
      <p:ext uri="{BB962C8B-B14F-4D97-AF65-F5344CB8AC3E}">
        <p14:creationId xmlns:p14="http://schemas.microsoft.com/office/powerpoint/2010/main" val="31455312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57D0FE5-2CDA-4839-AA18-8048FDCCC73B}"/>
              </a:ext>
            </a:extLst>
          </p:cNvPr>
          <p:cNvSpPr/>
          <p:nvPr/>
        </p:nvSpPr>
        <p:spPr>
          <a:xfrm>
            <a:off x="3438511" y="261134"/>
            <a:ext cx="6303366" cy="923330"/>
          </a:xfrm>
          <a:prstGeom prst="rect">
            <a:avLst/>
          </a:prstGeom>
          <a:noFill/>
        </p:spPr>
        <p:txBody>
          <a:bodyPr wrap="square" lIns="91440" tIns="45720" rIns="91440" bIns="45720">
            <a:spAutoFit/>
          </a:bodyPr>
          <a:lstStyle/>
          <a:p>
            <a:pPr algn="ctr"/>
            <a:r>
              <a:rPr lang="en-US" sz="5400" b="0" i="0" u="sng" dirty="0">
                <a:solidFill>
                  <a:srgbClr val="222222"/>
                </a:solidFill>
                <a:effectLst/>
                <a:latin typeface="Lato" panose="020F0502020204030203" pitchFamily="34" charset="0"/>
              </a:rPr>
              <a:t>Project Description</a:t>
            </a:r>
          </a:p>
        </p:txBody>
      </p:sp>
      <p:sp>
        <p:nvSpPr>
          <p:cNvPr id="5" name="TextBox 4">
            <a:extLst>
              <a:ext uri="{FF2B5EF4-FFF2-40B4-BE49-F238E27FC236}">
                <a16:creationId xmlns:a16="http://schemas.microsoft.com/office/drawing/2014/main" id="{948A7312-C895-40CA-86C9-D021FB9EFE44}"/>
              </a:ext>
            </a:extLst>
          </p:cNvPr>
          <p:cNvSpPr txBox="1"/>
          <p:nvPr/>
        </p:nvSpPr>
        <p:spPr>
          <a:xfrm>
            <a:off x="2029265" y="1456007"/>
            <a:ext cx="8721969" cy="4708981"/>
          </a:xfrm>
          <a:prstGeom prst="rect">
            <a:avLst/>
          </a:prstGeom>
          <a:noFill/>
        </p:spPr>
        <p:txBody>
          <a:bodyPr wrap="square">
            <a:spAutoFit/>
          </a:bodyPr>
          <a:lstStyle/>
          <a:p>
            <a:pPr marL="457200" indent="-457200">
              <a:buFont typeface="Arial" panose="020B0604020202020204" pitchFamily="34" charset="0"/>
              <a:buChar char="•"/>
            </a:pPr>
            <a:r>
              <a:rPr lang="en-US" sz="3000" dirty="0">
                <a:solidFill>
                  <a:srgbClr val="222222"/>
                </a:solidFill>
                <a:latin typeface="Lato" panose="020F0502020204030203" pitchFamily="34" charset="0"/>
              </a:rPr>
              <a:t>W</a:t>
            </a:r>
            <a:r>
              <a:rPr lang="en-US" sz="3000" b="0" i="0" dirty="0">
                <a:solidFill>
                  <a:srgbClr val="222222"/>
                </a:solidFill>
                <a:effectLst/>
                <a:latin typeface="Lato" panose="020F0502020204030203" pitchFamily="34" charset="0"/>
              </a:rPr>
              <a:t>e are going to use Convolutional Neural Network - Deep Learning to diagnose plant     diseases.</a:t>
            </a:r>
          </a:p>
          <a:p>
            <a:pPr marL="457200" indent="-457200">
              <a:buFont typeface="Arial" panose="020B0604020202020204" pitchFamily="34" charset="0"/>
              <a:buChar char="•"/>
            </a:pPr>
            <a:endParaRPr lang="en-US" sz="3000" dirty="0">
              <a:solidFill>
                <a:srgbClr val="222222"/>
              </a:solidFill>
              <a:latin typeface="Lato" panose="020F0502020204030203" pitchFamily="34" charset="0"/>
            </a:endParaRPr>
          </a:p>
          <a:p>
            <a:pPr marL="457200" indent="-457200">
              <a:buFont typeface="Arial" panose="020B0604020202020204" pitchFamily="34" charset="0"/>
              <a:buChar char="•"/>
            </a:pPr>
            <a:r>
              <a:rPr lang="en-US" sz="3000" dirty="0">
                <a:solidFill>
                  <a:srgbClr val="222222"/>
                </a:solidFill>
                <a:latin typeface="Lato" panose="020F0502020204030203" pitchFamily="34" charset="0"/>
              </a:rPr>
              <a:t>W</a:t>
            </a:r>
            <a:r>
              <a:rPr lang="en-US" sz="3000" b="0" i="0" dirty="0">
                <a:solidFill>
                  <a:srgbClr val="222222"/>
                </a:solidFill>
                <a:effectLst/>
                <a:latin typeface="Lato" panose="020F0502020204030203" pitchFamily="34" charset="0"/>
              </a:rPr>
              <a:t>e’ll develop an end-to-end Deep Learning project in the field of agriculture. We will create a simple Image Classification Model that will categorize Potato Leaf Disease using a simple and classic Convolutional Neural Network Architecture.</a:t>
            </a:r>
            <a:endParaRPr lang="en-US" sz="3000" dirty="0"/>
          </a:p>
        </p:txBody>
      </p:sp>
    </p:spTree>
    <p:extLst>
      <p:ext uri="{BB962C8B-B14F-4D97-AF65-F5344CB8AC3E}">
        <p14:creationId xmlns:p14="http://schemas.microsoft.com/office/powerpoint/2010/main" val="1885250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955AF62-4089-458C-A440-F6C5BBC3AB22}"/>
              </a:ext>
            </a:extLst>
          </p:cNvPr>
          <p:cNvSpPr/>
          <p:nvPr/>
        </p:nvSpPr>
        <p:spPr>
          <a:xfrm>
            <a:off x="1406289" y="413084"/>
            <a:ext cx="10647966" cy="2585323"/>
          </a:xfrm>
          <a:prstGeom prst="rect">
            <a:avLst/>
          </a:prstGeom>
          <a:noFill/>
        </p:spPr>
        <p:txBody>
          <a:bodyPr wrap="square" lIns="91440" tIns="45720" rIns="91440" bIns="45720">
            <a:spAutoFit/>
          </a:bodyPr>
          <a:lstStyle/>
          <a:p>
            <a:pPr algn="ctr"/>
            <a:r>
              <a:rPr lang="en-US" sz="5400" b="0" i="0" u="sng" dirty="0">
                <a:solidFill>
                  <a:srgbClr val="222222"/>
                </a:solidFill>
                <a:effectLst/>
                <a:latin typeface="Lato" panose="020F0502020204030203" pitchFamily="34" charset="0"/>
              </a:rPr>
              <a:t>Why CNN for Image Classification?</a:t>
            </a:r>
          </a:p>
          <a:p>
            <a:pPr algn="ct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5" name="TextBox 4">
            <a:extLst>
              <a:ext uri="{FF2B5EF4-FFF2-40B4-BE49-F238E27FC236}">
                <a16:creationId xmlns:a16="http://schemas.microsoft.com/office/drawing/2014/main" id="{E83ED35F-5A74-4974-9BE5-BFF8EA8599F2}"/>
              </a:ext>
            </a:extLst>
          </p:cNvPr>
          <p:cNvSpPr txBox="1"/>
          <p:nvPr/>
        </p:nvSpPr>
        <p:spPr>
          <a:xfrm>
            <a:off x="2549770" y="2584938"/>
            <a:ext cx="8985738" cy="3539430"/>
          </a:xfrm>
          <a:prstGeom prst="rect">
            <a:avLst/>
          </a:prstGeom>
          <a:noFill/>
        </p:spPr>
        <p:txBody>
          <a:bodyPr wrap="square" rtlCol="0">
            <a:spAutoFit/>
          </a:bodyPr>
          <a:lstStyle/>
          <a:p>
            <a:r>
              <a:rPr lang="en-US" sz="3200" b="0" i="0" dirty="0">
                <a:solidFill>
                  <a:srgbClr val="222222"/>
                </a:solidFill>
                <a:effectLst/>
                <a:latin typeface="Lato" panose="020F0502020204030203" pitchFamily="34" charset="0"/>
              </a:rPr>
              <a:t>Image classification involves the extraction of features from the image to observe some patterns in the dataset. Using an ANN for the purpose of image classification would end up being very costly in terms of computation since the trainable parameters become extremely large.</a:t>
            </a:r>
            <a:endParaRPr lang="en-US" sz="3200" dirty="0"/>
          </a:p>
        </p:txBody>
      </p:sp>
    </p:spTree>
    <p:extLst>
      <p:ext uri="{BB962C8B-B14F-4D97-AF65-F5344CB8AC3E}">
        <p14:creationId xmlns:p14="http://schemas.microsoft.com/office/powerpoint/2010/main" val="21993920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2F3DAE9-04AF-48EA-9600-D1359B1B6084}"/>
              </a:ext>
            </a:extLst>
          </p:cNvPr>
          <p:cNvSpPr/>
          <p:nvPr/>
        </p:nvSpPr>
        <p:spPr>
          <a:xfrm>
            <a:off x="1390645" y="1145257"/>
            <a:ext cx="10801355" cy="707886"/>
          </a:xfrm>
          <a:prstGeom prst="rect">
            <a:avLst/>
          </a:prstGeom>
          <a:noFill/>
        </p:spPr>
        <p:txBody>
          <a:bodyPr wrap="non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latin typeface="Lato" panose="020F0502020204030203" pitchFamily="34" charset="0"/>
                <a:ea typeface="Lato" panose="020F0502020204030203" pitchFamily="34" charset="0"/>
                <a:cs typeface="Lato" panose="020F0502020204030203" pitchFamily="34" charset="0"/>
              </a:rPr>
              <a:t>This project can broken down into some steps :</a:t>
            </a:r>
          </a:p>
        </p:txBody>
      </p:sp>
      <p:sp>
        <p:nvSpPr>
          <p:cNvPr id="4" name="TextBox 3">
            <a:extLst>
              <a:ext uri="{FF2B5EF4-FFF2-40B4-BE49-F238E27FC236}">
                <a16:creationId xmlns:a16="http://schemas.microsoft.com/office/drawing/2014/main" id="{F83422FE-8DA6-48C6-B701-653201E33AC7}"/>
              </a:ext>
            </a:extLst>
          </p:cNvPr>
          <p:cNvSpPr txBox="1"/>
          <p:nvPr/>
        </p:nvSpPr>
        <p:spPr>
          <a:xfrm>
            <a:off x="1925515" y="2523392"/>
            <a:ext cx="6752169" cy="2970685"/>
          </a:xfrm>
          <a:prstGeom prst="rect">
            <a:avLst/>
          </a:prstGeom>
          <a:noFill/>
        </p:spPr>
        <p:txBody>
          <a:bodyPr wrap="none" rtlCol="0">
            <a:spAutoFit/>
          </a:bodyPr>
          <a:lstStyle/>
          <a:p>
            <a:pPr marL="457200" indent="-457200">
              <a:lnSpc>
                <a:spcPct val="150000"/>
              </a:lnSpc>
              <a:buFont typeface="Arial" panose="020B0604020202020204" pitchFamily="34" charset="0"/>
              <a:buChar char="•"/>
            </a:pPr>
            <a:r>
              <a:rPr lang="en-US" sz="3200" i="0" dirty="0">
                <a:solidFill>
                  <a:srgbClr val="222222"/>
                </a:solidFill>
                <a:effectLst/>
                <a:latin typeface="Lato" panose="020F0502020204030203" pitchFamily="34" charset="0"/>
              </a:rPr>
              <a:t>Data Collection</a:t>
            </a:r>
          </a:p>
          <a:p>
            <a:pPr marL="457200" indent="-457200">
              <a:lnSpc>
                <a:spcPct val="150000"/>
              </a:lnSpc>
              <a:buFont typeface="Arial" panose="020B0604020202020204" pitchFamily="34" charset="0"/>
              <a:buChar char="•"/>
            </a:pPr>
            <a:r>
              <a:rPr lang="en-US" sz="3200" dirty="0"/>
              <a:t>Data Cleaning &amp; Data Preprocessing</a:t>
            </a:r>
          </a:p>
          <a:p>
            <a:pPr marL="457200" indent="-457200">
              <a:lnSpc>
                <a:spcPct val="150000"/>
              </a:lnSpc>
              <a:buFont typeface="Arial" panose="020B0604020202020204" pitchFamily="34" charset="0"/>
              <a:buChar char="•"/>
            </a:pPr>
            <a:r>
              <a:rPr lang="en-US" sz="3200" dirty="0"/>
              <a:t>Model building</a:t>
            </a:r>
          </a:p>
          <a:p>
            <a:pPr marL="457200" indent="-457200">
              <a:lnSpc>
                <a:spcPct val="150000"/>
              </a:lnSpc>
              <a:buFont typeface="Arial" panose="020B0604020202020204" pitchFamily="34" charset="0"/>
              <a:buChar char="•"/>
            </a:pPr>
            <a:r>
              <a:rPr lang="en-US" sz="3200" dirty="0"/>
              <a:t>Model deployment</a:t>
            </a:r>
          </a:p>
        </p:txBody>
      </p:sp>
    </p:spTree>
    <p:extLst>
      <p:ext uri="{BB962C8B-B14F-4D97-AF65-F5344CB8AC3E}">
        <p14:creationId xmlns:p14="http://schemas.microsoft.com/office/powerpoint/2010/main" val="8598705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ABC5CF-D915-4064-81E3-38206D75FE95}"/>
              </a:ext>
            </a:extLst>
          </p:cNvPr>
          <p:cNvSpPr txBox="1"/>
          <p:nvPr/>
        </p:nvSpPr>
        <p:spPr>
          <a:xfrm>
            <a:off x="2057400" y="756138"/>
            <a:ext cx="9539654" cy="2431435"/>
          </a:xfrm>
          <a:prstGeom prst="rect">
            <a:avLst/>
          </a:prstGeom>
          <a:noFill/>
        </p:spPr>
        <p:txBody>
          <a:bodyPr wrap="square" rtlCol="0">
            <a:spAutoFit/>
          </a:bodyPr>
          <a:lstStyle/>
          <a:p>
            <a:r>
              <a:rPr lang="en-US" sz="4400" dirty="0"/>
              <a:t>Data Collection </a:t>
            </a:r>
          </a:p>
          <a:p>
            <a:endParaRPr lang="en-US" b="0" i="0" dirty="0">
              <a:solidFill>
                <a:srgbClr val="222222"/>
              </a:solidFill>
              <a:effectLst/>
              <a:latin typeface="Lato" panose="020F0502020204030203" pitchFamily="34" charset="0"/>
            </a:endParaRPr>
          </a:p>
          <a:p>
            <a:r>
              <a:rPr lang="en-US" sz="2400" b="0" i="0" dirty="0">
                <a:solidFill>
                  <a:srgbClr val="222222"/>
                </a:solidFill>
                <a:effectLst/>
                <a:latin typeface="Lato" panose="020F0502020204030203" pitchFamily="34" charset="0"/>
              </a:rPr>
              <a:t>Any Data Science project start’s with the process of acquiring the data. First, we need to collect data. We have 3 options for collecting data</a:t>
            </a:r>
            <a:endParaRPr lang="en-US" sz="2400" dirty="0"/>
          </a:p>
          <a:p>
            <a:endParaRPr lang="en-US" dirty="0"/>
          </a:p>
        </p:txBody>
      </p:sp>
      <p:sp>
        <p:nvSpPr>
          <p:cNvPr id="3" name="TextBox 2">
            <a:extLst>
              <a:ext uri="{FF2B5EF4-FFF2-40B4-BE49-F238E27FC236}">
                <a16:creationId xmlns:a16="http://schemas.microsoft.com/office/drawing/2014/main" id="{9EE4156D-A446-4ADE-8AEC-89897AAFDF35}"/>
              </a:ext>
            </a:extLst>
          </p:cNvPr>
          <p:cNvSpPr txBox="1"/>
          <p:nvPr/>
        </p:nvSpPr>
        <p:spPr>
          <a:xfrm>
            <a:off x="2057400" y="3169988"/>
            <a:ext cx="8994531" cy="3724096"/>
          </a:xfrm>
          <a:prstGeom prst="rect">
            <a:avLst/>
          </a:prstGeom>
          <a:noFill/>
        </p:spPr>
        <p:txBody>
          <a:bodyPr wrap="square" rtlCol="0">
            <a:spAutoFit/>
          </a:bodyPr>
          <a:lstStyle/>
          <a:p>
            <a:pPr marL="285750" indent="-285750">
              <a:buFont typeface="Arial" panose="020B0604020202020204" pitchFamily="34" charset="0"/>
              <a:buChar char="•"/>
            </a:pPr>
            <a:r>
              <a:rPr lang="en-US" sz="2000" b="0" i="0" dirty="0">
                <a:solidFill>
                  <a:srgbClr val="222222"/>
                </a:solidFill>
                <a:effectLst/>
                <a:latin typeface="Lato" panose="020F0502020204030203" pitchFamily="34" charset="0"/>
              </a:rPr>
              <a:t>we can use readymade data we can either buy it from a third-party vendor or get it from Kaggle etc.</a:t>
            </a:r>
          </a:p>
          <a:p>
            <a:pPr marL="285750" indent="-285750">
              <a:buFont typeface="Arial" panose="020B0604020202020204" pitchFamily="34" charset="0"/>
              <a:buChar char="•"/>
            </a:pPr>
            <a:endParaRPr lang="en-US" sz="2000" dirty="0">
              <a:solidFill>
                <a:srgbClr val="222222"/>
              </a:solidFill>
              <a:latin typeface="Lato" panose="020F0502020204030203" pitchFamily="34" charset="0"/>
            </a:endParaRPr>
          </a:p>
          <a:p>
            <a:pPr marL="285750" indent="-285750">
              <a:buFont typeface="Arial" panose="020B0604020202020204" pitchFamily="34" charset="0"/>
              <a:buChar char="•"/>
            </a:pPr>
            <a:r>
              <a:rPr lang="en-US" sz="2000" b="0" i="0" dirty="0">
                <a:solidFill>
                  <a:srgbClr val="222222"/>
                </a:solidFill>
                <a:effectLst/>
                <a:latin typeface="Lato" panose="020F0502020204030203" pitchFamily="34" charset="0"/>
              </a:rPr>
              <a:t>we can have a team of Data </a:t>
            </a:r>
            <a:r>
              <a:rPr lang="en-US" sz="2000" b="0" i="0" dirty="0" err="1">
                <a:solidFill>
                  <a:srgbClr val="222222"/>
                </a:solidFill>
                <a:effectLst/>
                <a:latin typeface="Lato" panose="020F0502020204030203" pitchFamily="34" charset="0"/>
              </a:rPr>
              <a:t>Anatator</a:t>
            </a:r>
            <a:r>
              <a:rPr lang="en-US" sz="2000" b="0" i="0" dirty="0">
                <a:solidFill>
                  <a:srgbClr val="222222"/>
                </a:solidFill>
                <a:effectLst/>
                <a:latin typeface="Lato" panose="020F0502020204030203" pitchFamily="34" charset="0"/>
              </a:rPr>
              <a:t> whose job is to collect these images from farmers and annotate those images either healthy potato leaves or having early or late blight diseases. So this team of annotators works with farmers, go to the fields and they can ask farmers to take a photograph of leaves or they can take photographs themselves and they can classify them with the help of experts from agriculture field. So they can manually collect the data. But this process will be time-consuming.</a:t>
            </a:r>
          </a:p>
          <a:p>
            <a:endParaRPr lang="en-US" dirty="0">
              <a:solidFill>
                <a:srgbClr val="222222"/>
              </a:solidFill>
              <a:latin typeface="Lato" panose="020F0502020204030203" pitchFamily="34" charset="0"/>
            </a:endParaRPr>
          </a:p>
          <a:p>
            <a:endParaRPr lang="en-US" dirty="0"/>
          </a:p>
        </p:txBody>
      </p:sp>
    </p:spTree>
    <p:extLst>
      <p:ext uri="{BB962C8B-B14F-4D97-AF65-F5344CB8AC3E}">
        <p14:creationId xmlns:p14="http://schemas.microsoft.com/office/powerpoint/2010/main" val="534234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B16994-ECF4-4E48-BA6F-01FFDFDDD1F3}"/>
              </a:ext>
            </a:extLst>
          </p:cNvPr>
          <p:cNvSpPr txBox="1"/>
          <p:nvPr/>
        </p:nvSpPr>
        <p:spPr>
          <a:xfrm>
            <a:off x="2760784" y="1248508"/>
            <a:ext cx="7649307" cy="3046988"/>
          </a:xfrm>
          <a:prstGeom prst="rect">
            <a:avLst/>
          </a:prstGeom>
          <a:noFill/>
        </p:spPr>
        <p:txBody>
          <a:bodyPr wrap="square" rtlCol="0">
            <a:spAutoFit/>
          </a:bodyPr>
          <a:lstStyle/>
          <a:p>
            <a:pPr marL="285750" indent="-285750">
              <a:buFont typeface="Arial" panose="020B0604020202020204" pitchFamily="34" charset="0"/>
              <a:buChar char="•"/>
            </a:pPr>
            <a:r>
              <a:rPr lang="en-US" sz="2400" b="0" i="0" dirty="0">
                <a:solidFill>
                  <a:srgbClr val="222222"/>
                </a:solidFill>
                <a:effectLst/>
                <a:latin typeface="Lato" panose="020F0502020204030203" pitchFamily="34" charset="0"/>
              </a:rPr>
              <a:t>writing a web-scraping script to go through different websites which has potato images and collect those images and use different tools to annotate the data.</a:t>
            </a:r>
          </a:p>
          <a:p>
            <a:pPr marL="285750" indent="-285750">
              <a:buFont typeface="Arial" panose="020B0604020202020204" pitchFamily="34" charset="0"/>
              <a:buChar char="•"/>
            </a:pPr>
            <a:endParaRPr lang="en-US" sz="2400" dirty="0">
              <a:solidFill>
                <a:srgbClr val="222222"/>
              </a:solidFill>
              <a:latin typeface="Lato" panose="020F0502020204030203" pitchFamily="34" charset="0"/>
            </a:endParaRPr>
          </a:p>
          <a:p>
            <a:r>
              <a:rPr lang="en-US" sz="2400" b="0" i="0" dirty="0">
                <a:solidFill>
                  <a:srgbClr val="222222"/>
                </a:solidFill>
                <a:effectLst/>
                <a:latin typeface="Lato" panose="020F0502020204030203" pitchFamily="34" charset="0"/>
              </a:rPr>
              <a:t>In this project, I am using readymade data that I got from Kaggle and ATLIQ (Agriculture)</a:t>
            </a:r>
          </a:p>
          <a:p>
            <a:endParaRPr lang="en-US" sz="2400" dirty="0">
              <a:solidFill>
                <a:srgbClr val="222222"/>
              </a:solidFill>
              <a:latin typeface="Lato" panose="020F0502020204030203" pitchFamily="34" charset="0"/>
            </a:endParaRPr>
          </a:p>
          <a:p>
            <a:endParaRPr lang="en-US" sz="2400" dirty="0"/>
          </a:p>
        </p:txBody>
      </p:sp>
    </p:spTree>
    <p:extLst>
      <p:ext uri="{BB962C8B-B14F-4D97-AF65-F5344CB8AC3E}">
        <p14:creationId xmlns:p14="http://schemas.microsoft.com/office/powerpoint/2010/main" val="11790913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A00BE33-9AD3-4CC0-A103-5969963CCF7A}"/>
              </a:ext>
            </a:extLst>
          </p:cNvPr>
          <p:cNvSpPr txBox="1"/>
          <p:nvPr/>
        </p:nvSpPr>
        <p:spPr>
          <a:xfrm>
            <a:off x="1987062" y="993531"/>
            <a:ext cx="7957628" cy="584775"/>
          </a:xfrm>
          <a:prstGeom prst="rect">
            <a:avLst/>
          </a:prstGeom>
          <a:noFill/>
        </p:spPr>
        <p:txBody>
          <a:bodyPr wrap="none" rtlCol="0">
            <a:spAutoFit/>
          </a:bodyPr>
          <a:lstStyle/>
          <a:p>
            <a:r>
              <a:rPr lang="en-US" sz="3200" dirty="0"/>
              <a:t>In this dataset we have three types of images: </a:t>
            </a:r>
          </a:p>
        </p:txBody>
      </p:sp>
      <p:pic>
        <p:nvPicPr>
          <p:cNvPr id="6" name="Picture 5">
            <a:extLst>
              <a:ext uri="{FF2B5EF4-FFF2-40B4-BE49-F238E27FC236}">
                <a16:creationId xmlns:a16="http://schemas.microsoft.com/office/drawing/2014/main" id="{67FD0464-24FB-4D61-B778-B673DDC6C4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7062" y="2392314"/>
            <a:ext cx="2433198" cy="2478467"/>
          </a:xfrm>
          <a:prstGeom prst="rect">
            <a:avLst/>
          </a:prstGeom>
        </p:spPr>
      </p:pic>
      <p:pic>
        <p:nvPicPr>
          <p:cNvPr id="10" name="Picture 9">
            <a:extLst>
              <a:ext uri="{FF2B5EF4-FFF2-40B4-BE49-F238E27FC236}">
                <a16:creationId xmlns:a16="http://schemas.microsoft.com/office/drawing/2014/main" id="{570927DA-8E3D-4B8E-804C-F4BF090A9D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9378" y="2392314"/>
            <a:ext cx="2401532" cy="2478467"/>
          </a:xfrm>
          <a:prstGeom prst="rect">
            <a:avLst/>
          </a:prstGeom>
        </p:spPr>
      </p:pic>
      <p:pic>
        <p:nvPicPr>
          <p:cNvPr id="12" name="Picture 11">
            <a:extLst>
              <a:ext uri="{FF2B5EF4-FFF2-40B4-BE49-F238E27FC236}">
                <a16:creationId xmlns:a16="http://schemas.microsoft.com/office/drawing/2014/main" id="{50B76887-90F4-4652-B8F4-00BBF88F0A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11043" y="2392314"/>
            <a:ext cx="2412288" cy="2478467"/>
          </a:xfrm>
          <a:prstGeom prst="rect">
            <a:avLst/>
          </a:prstGeom>
        </p:spPr>
      </p:pic>
      <p:sp>
        <p:nvSpPr>
          <p:cNvPr id="13" name="TextBox 12">
            <a:extLst>
              <a:ext uri="{FF2B5EF4-FFF2-40B4-BE49-F238E27FC236}">
                <a16:creationId xmlns:a16="http://schemas.microsoft.com/office/drawing/2014/main" id="{5FB9D469-88C7-4F79-AE13-8733FBB9B2B8}"/>
              </a:ext>
            </a:extLst>
          </p:cNvPr>
          <p:cNvSpPr txBox="1"/>
          <p:nvPr/>
        </p:nvSpPr>
        <p:spPr>
          <a:xfrm>
            <a:off x="1721960" y="5178669"/>
            <a:ext cx="9124614" cy="461665"/>
          </a:xfrm>
          <a:prstGeom prst="rect">
            <a:avLst/>
          </a:prstGeom>
          <a:noFill/>
        </p:spPr>
        <p:txBody>
          <a:bodyPr wrap="none" rtlCol="0">
            <a:spAutoFit/>
          </a:bodyPr>
          <a:lstStyle/>
          <a:p>
            <a:pPr algn="ctr"/>
            <a:r>
              <a:rPr lang="en-US" sz="2400" b="1" dirty="0"/>
              <a:t>             Healthy                              Early Blight                            Late Blight  </a:t>
            </a:r>
          </a:p>
        </p:txBody>
      </p:sp>
    </p:spTree>
    <p:extLst>
      <p:ext uri="{BB962C8B-B14F-4D97-AF65-F5344CB8AC3E}">
        <p14:creationId xmlns:p14="http://schemas.microsoft.com/office/powerpoint/2010/main" val="30080066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E2DA62A-074C-4CC8-84C5-598BBDDD68E5}"/>
              </a:ext>
            </a:extLst>
          </p:cNvPr>
          <p:cNvSpPr/>
          <p:nvPr/>
        </p:nvSpPr>
        <p:spPr>
          <a:xfrm>
            <a:off x="1954679" y="329299"/>
            <a:ext cx="8581580" cy="1003031"/>
          </a:xfrm>
          <a:prstGeom prst="rect">
            <a:avLst/>
          </a:prstGeom>
          <a:noFill/>
        </p:spPr>
        <p:txBody>
          <a:bodyPr wrap="none" lIns="91440" tIns="45720" rIns="91440" bIns="45720">
            <a:spAutoFit/>
          </a:bodyPr>
          <a:lstStyle/>
          <a:p>
            <a:pPr>
              <a:lnSpc>
                <a:spcPct val="150000"/>
              </a:lnSpc>
            </a:pPr>
            <a:r>
              <a:rPr lang="en-US" sz="4400" u="sng" dirty="0"/>
              <a:t>Data Cleaning &amp; Data Preprocessing</a:t>
            </a:r>
          </a:p>
        </p:txBody>
      </p:sp>
      <p:sp>
        <p:nvSpPr>
          <p:cNvPr id="4" name="TextBox 3">
            <a:extLst>
              <a:ext uri="{FF2B5EF4-FFF2-40B4-BE49-F238E27FC236}">
                <a16:creationId xmlns:a16="http://schemas.microsoft.com/office/drawing/2014/main" id="{A2F0C954-43F2-49AA-A1F6-D9213B32CAA0}"/>
              </a:ext>
            </a:extLst>
          </p:cNvPr>
          <p:cNvSpPr txBox="1"/>
          <p:nvPr/>
        </p:nvSpPr>
        <p:spPr>
          <a:xfrm>
            <a:off x="1954679" y="1716467"/>
            <a:ext cx="9043438" cy="3108543"/>
          </a:xfrm>
          <a:prstGeom prst="rect">
            <a:avLst/>
          </a:prstGeom>
          <a:noFill/>
        </p:spPr>
        <p:txBody>
          <a:bodyPr wrap="none" rtlCol="0">
            <a:spAutoFit/>
          </a:bodyPr>
          <a:lstStyle/>
          <a:p>
            <a:pPr algn="l"/>
            <a:r>
              <a:rPr lang="en-US" sz="2800" b="0" i="0" dirty="0">
                <a:solidFill>
                  <a:srgbClr val="000000"/>
                </a:solidFill>
                <a:effectLst/>
                <a:latin typeface="ff1"/>
              </a:rPr>
              <a:t>Pre-processing data aims to improve the quality of data </a:t>
            </a:r>
          </a:p>
          <a:p>
            <a:pPr algn="l"/>
            <a:r>
              <a:rPr lang="en-US" sz="2800" b="0" i="0" dirty="0">
                <a:solidFill>
                  <a:srgbClr val="000000"/>
                </a:solidFill>
                <a:effectLst/>
                <a:latin typeface="ff1"/>
              </a:rPr>
              <a:t>to realize an accurate training model output. The first step is </a:t>
            </a:r>
          </a:p>
          <a:p>
            <a:pPr algn="l"/>
            <a:r>
              <a:rPr lang="en-US" sz="2800" b="0" i="0" dirty="0">
                <a:solidFill>
                  <a:srgbClr val="000000"/>
                </a:solidFill>
                <a:effectLst/>
                <a:latin typeface="ff1"/>
              </a:rPr>
              <a:t>to minimize the noise in the image, and if there is excessive </a:t>
            </a:r>
          </a:p>
          <a:p>
            <a:pPr algn="l"/>
            <a:r>
              <a:rPr lang="en-US" sz="2800" b="0" i="0" dirty="0">
                <a:solidFill>
                  <a:srgbClr val="000000"/>
                </a:solidFill>
                <a:effectLst/>
                <a:latin typeface="ff1"/>
              </a:rPr>
              <a:t>noise in the image, then it will not be used. Acquired images </a:t>
            </a:r>
          </a:p>
          <a:p>
            <a:pPr algn="l"/>
            <a:r>
              <a:rPr lang="en-US" sz="2800" b="0" i="0" dirty="0">
                <a:solidFill>
                  <a:srgbClr val="000000"/>
                </a:solidFill>
                <a:effectLst/>
                <a:latin typeface="ff1"/>
              </a:rPr>
              <a:t>have a variety of sizes, and images are resized to Same </a:t>
            </a:r>
          </a:p>
          <a:p>
            <a:pPr algn="l"/>
            <a:r>
              <a:rPr lang="en-US" sz="2800" b="0" i="0" dirty="0">
                <a:solidFill>
                  <a:srgbClr val="000000"/>
                </a:solidFill>
                <a:effectLst/>
                <a:latin typeface="ff1"/>
              </a:rPr>
              <a:t>pixels to standardize the input of images in datasets</a:t>
            </a:r>
          </a:p>
          <a:p>
            <a:endParaRPr lang="en-US" sz="2800" dirty="0"/>
          </a:p>
        </p:txBody>
      </p:sp>
    </p:spTree>
    <p:extLst>
      <p:ext uri="{BB962C8B-B14F-4D97-AF65-F5344CB8AC3E}">
        <p14:creationId xmlns:p14="http://schemas.microsoft.com/office/powerpoint/2010/main" val="1416059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DED1056-2E46-4FE5-8E55-38FAC0492C56}"/>
              </a:ext>
            </a:extLst>
          </p:cNvPr>
          <p:cNvSpPr/>
          <p:nvPr/>
        </p:nvSpPr>
        <p:spPr>
          <a:xfrm>
            <a:off x="1933504" y="83459"/>
            <a:ext cx="4448654" cy="1210011"/>
          </a:xfrm>
          <a:prstGeom prst="rect">
            <a:avLst/>
          </a:prstGeom>
          <a:noFill/>
        </p:spPr>
        <p:txBody>
          <a:bodyPr wrap="none" lIns="91440" tIns="45720" rIns="91440" bIns="45720">
            <a:spAutoFit/>
          </a:bodyPr>
          <a:lstStyle/>
          <a:p>
            <a:pPr>
              <a:lnSpc>
                <a:spcPct val="150000"/>
              </a:lnSpc>
            </a:pPr>
            <a:r>
              <a:rPr lang="en-US" sz="5400" u="sng" dirty="0"/>
              <a:t>Model building</a:t>
            </a:r>
          </a:p>
        </p:txBody>
      </p:sp>
      <p:sp>
        <p:nvSpPr>
          <p:cNvPr id="4" name="TextBox 3">
            <a:extLst>
              <a:ext uri="{FF2B5EF4-FFF2-40B4-BE49-F238E27FC236}">
                <a16:creationId xmlns:a16="http://schemas.microsoft.com/office/drawing/2014/main" id="{D9E5AAB3-9AAB-441C-AEC3-0A2BB6BB1B6F}"/>
              </a:ext>
            </a:extLst>
          </p:cNvPr>
          <p:cNvSpPr txBox="1"/>
          <p:nvPr/>
        </p:nvSpPr>
        <p:spPr>
          <a:xfrm>
            <a:off x="1603819" y="1695881"/>
            <a:ext cx="10225876" cy="4555093"/>
          </a:xfrm>
          <a:prstGeom prst="rect">
            <a:avLst/>
          </a:prstGeom>
          <a:noFill/>
        </p:spPr>
        <p:txBody>
          <a:bodyPr wrap="none" rtlCol="0">
            <a:spAutoFit/>
          </a:bodyPr>
          <a:lstStyle/>
          <a:p>
            <a:pPr marL="457200" indent="-457200">
              <a:buFont typeface="Arial" panose="020B0604020202020204" pitchFamily="34" charset="0"/>
              <a:buChar char="•"/>
            </a:pPr>
            <a:r>
              <a:rPr lang="en-US" sz="3000" dirty="0"/>
              <a:t>Loading the Dataset.</a:t>
            </a:r>
          </a:p>
          <a:p>
            <a:endParaRPr lang="en-US" sz="3000" dirty="0"/>
          </a:p>
          <a:p>
            <a:pPr marL="457200" indent="-457200">
              <a:buFont typeface="Arial" panose="020B0604020202020204" pitchFamily="34" charset="0"/>
              <a:buChar char="•"/>
            </a:pPr>
            <a:r>
              <a:rPr lang="en-US" sz="3000" dirty="0"/>
              <a:t>Build a Simple and classical Convolutional Neural</a:t>
            </a:r>
          </a:p>
          <a:p>
            <a:r>
              <a:rPr lang="en-US" sz="3000" dirty="0"/>
              <a:t>      Network Architecture.</a:t>
            </a:r>
          </a:p>
          <a:p>
            <a:r>
              <a:rPr lang="en-US" b="0" i="0" dirty="0">
                <a:solidFill>
                  <a:srgbClr val="222222"/>
                </a:solidFill>
                <a:effectLst/>
                <a:latin typeface="Lato" panose="020F0502020204030203" pitchFamily="34" charset="0"/>
              </a:rPr>
              <a:t>        </a:t>
            </a:r>
          </a:p>
          <a:p>
            <a:r>
              <a:rPr lang="en-US" dirty="0">
                <a:solidFill>
                  <a:srgbClr val="222222"/>
                </a:solidFill>
                <a:latin typeface="Lato" panose="020F0502020204030203" pitchFamily="34" charset="0"/>
              </a:rPr>
              <a:t>        </a:t>
            </a:r>
            <a:r>
              <a:rPr lang="en-US" b="0" i="0" dirty="0">
                <a:solidFill>
                  <a:srgbClr val="222222"/>
                </a:solidFill>
                <a:effectLst/>
                <a:latin typeface="Lato" panose="020F0502020204030203" pitchFamily="34" charset="0"/>
              </a:rPr>
              <a:t>Our dataset is preprocessed and now we are ready to build our model. We are going to</a:t>
            </a:r>
          </a:p>
          <a:p>
            <a:r>
              <a:rPr lang="en-US" dirty="0">
                <a:solidFill>
                  <a:srgbClr val="222222"/>
                </a:solidFill>
                <a:latin typeface="Lato" panose="020F0502020204030203" pitchFamily="34" charset="0"/>
              </a:rPr>
              <a:t>       </a:t>
            </a:r>
            <a:r>
              <a:rPr lang="en-US" b="0" i="0" dirty="0">
                <a:solidFill>
                  <a:srgbClr val="222222"/>
                </a:solidFill>
                <a:effectLst/>
                <a:latin typeface="Lato" panose="020F0502020204030203" pitchFamily="34" charset="0"/>
              </a:rPr>
              <a:t> use a Convolutional Neural Network which is one of the famous types of Neural Network</a:t>
            </a:r>
          </a:p>
          <a:p>
            <a:r>
              <a:rPr lang="en-US" dirty="0">
                <a:solidFill>
                  <a:srgbClr val="222222"/>
                </a:solidFill>
                <a:latin typeface="Lato" panose="020F0502020204030203" pitchFamily="34" charset="0"/>
              </a:rPr>
              <a:t>       </a:t>
            </a:r>
            <a:r>
              <a:rPr lang="en-US" b="0" i="0" dirty="0">
                <a:solidFill>
                  <a:srgbClr val="222222"/>
                </a:solidFill>
                <a:effectLst/>
                <a:latin typeface="Lato" panose="020F0502020204030203" pitchFamily="34" charset="0"/>
              </a:rPr>
              <a:t> Architecture if you are solving Image Classification Problems. Here we are creating simple </a:t>
            </a:r>
          </a:p>
          <a:p>
            <a:r>
              <a:rPr lang="en-US" dirty="0">
                <a:solidFill>
                  <a:srgbClr val="222222"/>
                </a:solidFill>
                <a:latin typeface="Lato" panose="020F0502020204030203" pitchFamily="34" charset="0"/>
              </a:rPr>
              <a:t>        </a:t>
            </a:r>
            <a:r>
              <a:rPr lang="en-US" b="0" i="0" dirty="0">
                <a:solidFill>
                  <a:srgbClr val="222222"/>
                </a:solidFill>
                <a:effectLst/>
                <a:latin typeface="Lato" panose="020F0502020204030203" pitchFamily="34" charset="0"/>
              </a:rPr>
              <a:t>and classical Neural Network Architecture. Here we are using </a:t>
            </a:r>
            <a:r>
              <a:rPr lang="en-US" b="0" i="0" dirty="0" err="1">
                <a:solidFill>
                  <a:srgbClr val="222222"/>
                </a:solidFill>
                <a:effectLst/>
                <a:latin typeface="Lato" panose="020F0502020204030203" pitchFamily="34" charset="0"/>
              </a:rPr>
              <a:t>Keras</a:t>
            </a:r>
            <a:r>
              <a:rPr lang="en-US" b="0" i="0" dirty="0">
                <a:solidFill>
                  <a:srgbClr val="222222"/>
                </a:solidFill>
                <a:effectLst/>
                <a:latin typeface="Lato" panose="020F0502020204030203" pitchFamily="34" charset="0"/>
              </a:rPr>
              <a:t> Sequential API to create</a:t>
            </a:r>
          </a:p>
          <a:p>
            <a:r>
              <a:rPr lang="en-US" dirty="0">
                <a:solidFill>
                  <a:srgbClr val="222222"/>
                </a:solidFill>
                <a:latin typeface="Lato" panose="020F0502020204030203" pitchFamily="34" charset="0"/>
              </a:rPr>
              <a:t>       </a:t>
            </a:r>
            <a:r>
              <a:rPr lang="en-US" b="0" i="0" dirty="0">
                <a:solidFill>
                  <a:srgbClr val="222222"/>
                </a:solidFill>
                <a:effectLst/>
                <a:latin typeface="Lato" panose="020F0502020204030203" pitchFamily="34" charset="0"/>
              </a:rPr>
              <a:t> our model architecture, it only contains a stack of convolutional and pooling layers. There is </a:t>
            </a:r>
          </a:p>
          <a:p>
            <a:r>
              <a:rPr lang="en-US" dirty="0">
                <a:solidFill>
                  <a:srgbClr val="222222"/>
                </a:solidFill>
                <a:latin typeface="Lato" panose="020F0502020204030203" pitchFamily="34" charset="0"/>
              </a:rPr>
              <a:t>       </a:t>
            </a:r>
            <a:r>
              <a:rPr lang="en-US" b="0" i="0" dirty="0" err="1">
                <a:solidFill>
                  <a:srgbClr val="222222"/>
                </a:solidFill>
                <a:effectLst/>
                <a:latin typeface="Lato" panose="020F0502020204030203" pitchFamily="34" charset="0"/>
              </a:rPr>
              <a:t>approx</a:t>
            </a:r>
            <a:r>
              <a:rPr lang="en-US" b="0" i="0" dirty="0">
                <a:solidFill>
                  <a:srgbClr val="222222"/>
                </a:solidFill>
                <a:effectLst/>
                <a:latin typeface="Lato" panose="020F0502020204030203" pitchFamily="34" charset="0"/>
              </a:rPr>
              <a:t> n number of layers and then at the end, there is a dense layer where we just flatten our </a:t>
            </a:r>
          </a:p>
          <a:p>
            <a:r>
              <a:rPr lang="en-US" dirty="0">
                <a:solidFill>
                  <a:srgbClr val="222222"/>
                </a:solidFill>
                <a:latin typeface="Lato" panose="020F0502020204030203" pitchFamily="34" charset="0"/>
              </a:rPr>
              <a:t>       </a:t>
            </a:r>
            <a:r>
              <a:rPr lang="en-US" b="0" i="0" dirty="0">
                <a:solidFill>
                  <a:srgbClr val="222222"/>
                </a:solidFill>
                <a:effectLst/>
                <a:latin typeface="Lato" panose="020F0502020204030203" pitchFamily="34" charset="0"/>
              </a:rPr>
              <a:t>feature maps. In the end, we are using a dense layer with a </a:t>
            </a:r>
            <a:r>
              <a:rPr lang="en-US" b="0" i="0" dirty="0" err="1">
                <a:solidFill>
                  <a:srgbClr val="222222"/>
                </a:solidFill>
                <a:effectLst/>
                <a:latin typeface="Lato" panose="020F0502020204030203" pitchFamily="34" charset="0"/>
              </a:rPr>
              <a:t>softmax</a:t>
            </a:r>
            <a:r>
              <a:rPr lang="en-US" b="0" i="0" dirty="0">
                <a:solidFill>
                  <a:srgbClr val="222222"/>
                </a:solidFill>
                <a:effectLst/>
                <a:latin typeface="Lato" panose="020F0502020204030203" pitchFamily="34" charset="0"/>
              </a:rPr>
              <a:t> activation function, which </a:t>
            </a:r>
          </a:p>
          <a:p>
            <a:r>
              <a:rPr lang="en-US" dirty="0">
                <a:solidFill>
                  <a:srgbClr val="222222"/>
                </a:solidFill>
                <a:latin typeface="Lato" panose="020F0502020204030203" pitchFamily="34" charset="0"/>
              </a:rPr>
              <a:t>       </a:t>
            </a:r>
            <a:r>
              <a:rPr lang="en-US" b="0" i="0" dirty="0">
                <a:solidFill>
                  <a:srgbClr val="222222"/>
                </a:solidFill>
                <a:effectLst/>
                <a:latin typeface="Lato" panose="020F0502020204030203" pitchFamily="34" charset="0"/>
              </a:rPr>
              <a:t>will return the likelihood of each class.</a:t>
            </a:r>
            <a:endParaRPr lang="en-US" dirty="0"/>
          </a:p>
        </p:txBody>
      </p:sp>
    </p:spTree>
    <p:extLst>
      <p:ext uri="{BB962C8B-B14F-4D97-AF65-F5344CB8AC3E}">
        <p14:creationId xmlns:p14="http://schemas.microsoft.com/office/powerpoint/2010/main" val="25669669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BF234B-BBB0-4BBE-AC31-70006A397DC7}"/>
              </a:ext>
            </a:extLst>
          </p:cNvPr>
          <p:cNvSpPr txBox="1"/>
          <p:nvPr/>
        </p:nvSpPr>
        <p:spPr>
          <a:xfrm>
            <a:off x="2203205" y="1499089"/>
            <a:ext cx="8607549" cy="4462760"/>
          </a:xfrm>
          <a:prstGeom prst="rect">
            <a:avLst/>
          </a:prstGeom>
          <a:noFill/>
        </p:spPr>
        <p:txBody>
          <a:bodyPr wrap="none" rtlCol="0">
            <a:spAutoFit/>
          </a:bodyPr>
          <a:lstStyle/>
          <a:p>
            <a:pPr marL="457200" indent="-457200" algn="l">
              <a:buFont typeface="Arial" panose="020B0604020202020204" pitchFamily="34" charset="0"/>
              <a:buChar char="•"/>
            </a:pPr>
            <a:r>
              <a:rPr lang="en-US" sz="3000" i="0" dirty="0">
                <a:solidFill>
                  <a:srgbClr val="222222"/>
                </a:solidFill>
                <a:effectLst/>
                <a:latin typeface="+mj-lt"/>
              </a:rPr>
              <a:t>Compile the Potato Leaf Disease Prediction model</a:t>
            </a:r>
          </a:p>
          <a:p>
            <a:pPr marL="457200" indent="-457200" algn="l">
              <a:buFont typeface="Arial" panose="020B0604020202020204" pitchFamily="34" charset="0"/>
              <a:buChar char="•"/>
            </a:pPr>
            <a:endParaRPr lang="en-US" sz="3000" dirty="0">
              <a:solidFill>
                <a:srgbClr val="222222"/>
              </a:solidFill>
              <a:latin typeface="+mj-lt"/>
            </a:endParaRPr>
          </a:p>
          <a:p>
            <a:pPr marL="457200" indent="-457200">
              <a:buFont typeface="Arial" panose="020B0604020202020204" pitchFamily="34" charset="0"/>
              <a:buChar char="•"/>
            </a:pPr>
            <a:r>
              <a:rPr lang="en-US" sz="3200" i="0" dirty="0">
                <a:solidFill>
                  <a:srgbClr val="222222"/>
                </a:solidFill>
                <a:effectLst/>
                <a:latin typeface="+mj-lt"/>
              </a:rPr>
              <a:t>Train the network</a:t>
            </a:r>
          </a:p>
          <a:p>
            <a:pPr marL="457200" indent="-457200">
              <a:buFont typeface="Arial" panose="020B0604020202020204" pitchFamily="34" charset="0"/>
              <a:buChar char="•"/>
            </a:pPr>
            <a:endParaRPr lang="en-US" sz="3200" dirty="0">
              <a:solidFill>
                <a:srgbClr val="222222"/>
              </a:solidFill>
              <a:latin typeface="+mj-lt"/>
            </a:endParaRPr>
          </a:p>
          <a:p>
            <a:pPr marL="457200" indent="-457200">
              <a:buFont typeface="Arial" panose="020B0604020202020204" pitchFamily="34" charset="0"/>
              <a:buChar char="•"/>
            </a:pPr>
            <a:r>
              <a:rPr lang="en-US" sz="3200" dirty="0">
                <a:solidFill>
                  <a:srgbClr val="222222"/>
                </a:solidFill>
                <a:latin typeface="+mj-lt"/>
              </a:rPr>
              <a:t>Testing Model</a:t>
            </a:r>
          </a:p>
          <a:p>
            <a:pPr marL="457200" indent="-457200">
              <a:buFont typeface="Arial" panose="020B0604020202020204" pitchFamily="34" charset="0"/>
              <a:buChar char="•"/>
            </a:pPr>
            <a:endParaRPr lang="en-US" sz="3200" i="0" dirty="0">
              <a:solidFill>
                <a:srgbClr val="222222"/>
              </a:solidFill>
              <a:effectLst/>
              <a:latin typeface="+mj-lt"/>
            </a:endParaRPr>
          </a:p>
          <a:p>
            <a:pPr marL="457200" indent="-457200">
              <a:buFont typeface="Arial" panose="020B0604020202020204" pitchFamily="34" charset="0"/>
              <a:buChar char="•"/>
            </a:pPr>
            <a:r>
              <a:rPr lang="en-US" sz="3200" dirty="0">
                <a:solidFill>
                  <a:srgbClr val="222222"/>
                </a:solidFill>
                <a:latin typeface="+mj-lt"/>
              </a:rPr>
              <a:t>Save the Model</a:t>
            </a:r>
          </a:p>
          <a:p>
            <a:pPr marL="457200" indent="-457200">
              <a:buFont typeface="Arial" panose="020B0604020202020204" pitchFamily="34" charset="0"/>
              <a:buChar char="•"/>
            </a:pPr>
            <a:endParaRPr lang="en-US" sz="3200" i="0" dirty="0">
              <a:solidFill>
                <a:srgbClr val="222222"/>
              </a:solidFill>
              <a:effectLst/>
              <a:latin typeface="+mj-lt"/>
            </a:endParaRPr>
          </a:p>
          <a:p>
            <a:endParaRPr lang="en-US" sz="3200" i="0" dirty="0">
              <a:solidFill>
                <a:srgbClr val="222222"/>
              </a:solidFill>
              <a:effectLst/>
              <a:latin typeface="+mj-lt"/>
            </a:endParaRPr>
          </a:p>
        </p:txBody>
      </p:sp>
    </p:spTree>
    <p:extLst>
      <p:ext uri="{BB962C8B-B14F-4D97-AF65-F5344CB8AC3E}">
        <p14:creationId xmlns:p14="http://schemas.microsoft.com/office/powerpoint/2010/main" val="13038716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162722C-9F6D-4A80-AB17-A72DB0C50771}"/>
              </a:ext>
            </a:extLst>
          </p:cNvPr>
          <p:cNvPicPr>
            <a:picLocks noChangeAspect="1"/>
          </p:cNvPicPr>
          <p:nvPr/>
        </p:nvPicPr>
        <p:blipFill>
          <a:blip r:embed="rId2"/>
          <a:stretch>
            <a:fillRect/>
          </a:stretch>
        </p:blipFill>
        <p:spPr>
          <a:xfrm>
            <a:off x="1743991" y="610148"/>
            <a:ext cx="849740" cy="647152"/>
          </a:xfrm>
          <a:prstGeom prst="rect">
            <a:avLst/>
          </a:prstGeom>
        </p:spPr>
      </p:pic>
      <p:pic>
        <p:nvPicPr>
          <p:cNvPr id="6" name="Picture 5">
            <a:extLst>
              <a:ext uri="{FF2B5EF4-FFF2-40B4-BE49-F238E27FC236}">
                <a16:creationId xmlns:a16="http://schemas.microsoft.com/office/drawing/2014/main" id="{EE993654-5FE5-401C-BE2C-32515C5F6EC0}"/>
              </a:ext>
            </a:extLst>
          </p:cNvPr>
          <p:cNvPicPr>
            <a:picLocks noChangeAspect="1"/>
          </p:cNvPicPr>
          <p:nvPr/>
        </p:nvPicPr>
        <p:blipFill>
          <a:blip r:embed="rId3"/>
          <a:stretch>
            <a:fillRect/>
          </a:stretch>
        </p:blipFill>
        <p:spPr>
          <a:xfrm>
            <a:off x="2371916" y="1114246"/>
            <a:ext cx="731770" cy="617840"/>
          </a:xfrm>
          <a:prstGeom prst="rect">
            <a:avLst/>
          </a:prstGeom>
        </p:spPr>
      </p:pic>
      <p:pic>
        <p:nvPicPr>
          <p:cNvPr id="8" name="Picture 7">
            <a:extLst>
              <a:ext uri="{FF2B5EF4-FFF2-40B4-BE49-F238E27FC236}">
                <a16:creationId xmlns:a16="http://schemas.microsoft.com/office/drawing/2014/main" id="{570C90FD-73E8-4A70-AD4E-7EAE5B263484}"/>
              </a:ext>
            </a:extLst>
          </p:cNvPr>
          <p:cNvPicPr>
            <a:picLocks noChangeAspect="1"/>
          </p:cNvPicPr>
          <p:nvPr/>
        </p:nvPicPr>
        <p:blipFill>
          <a:blip r:embed="rId4"/>
          <a:stretch>
            <a:fillRect/>
          </a:stretch>
        </p:blipFill>
        <p:spPr>
          <a:xfrm>
            <a:off x="1743991" y="1423166"/>
            <a:ext cx="731770" cy="617841"/>
          </a:xfrm>
          <a:prstGeom prst="rect">
            <a:avLst/>
          </a:prstGeom>
        </p:spPr>
      </p:pic>
      <p:cxnSp>
        <p:nvCxnSpPr>
          <p:cNvPr id="10" name="Straight Arrow Connector 9">
            <a:extLst>
              <a:ext uri="{FF2B5EF4-FFF2-40B4-BE49-F238E27FC236}">
                <a16:creationId xmlns:a16="http://schemas.microsoft.com/office/drawing/2014/main" id="{7D13306C-EB61-4813-B01A-CA8DCF5A0B38}"/>
              </a:ext>
            </a:extLst>
          </p:cNvPr>
          <p:cNvCxnSpPr>
            <a:cxnSpLocks/>
          </p:cNvCxnSpPr>
          <p:nvPr/>
        </p:nvCxnSpPr>
        <p:spPr>
          <a:xfrm>
            <a:off x="3103686" y="1186962"/>
            <a:ext cx="975946" cy="0"/>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2" name="Rectangle: Rounded Corners 11">
            <a:extLst>
              <a:ext uri="{FF2B5EF4-FFF2-40B4-BE49-F238E27FC236}">
                <a16:creationId xmlns:a16="http://schemas.microsoft.com/office/drawing/2014/main" id="{B54DB6FE-E7E6-45A8-A278-168E551CE113}"/>
              </a:ext>
            </a:extLst>
          </p:cNvPr>
          <p:cNvSpPr/>
          <p:nvPr/>
        </p:nvSpPr>
        <p:spPr>
          <a:xfrm>
            <a:off x="4079632" y="664738"/>
            <a:ext cx="1711387" cy="1067348"/>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Data cleaning &amp;</a:t>
            </a:r>
          </a:p>
          <a:p>
            <a:pPr algn="ctr"/>
            <a:r>
              <a:rPr lang="en-US" dirty="0">
                <a:ln w="0"/>
                <a:solidFill>
                  <a:schemeClr val="tx1"/>
                </a:solidFill>
                <a:effectLst>
                  <a:outerShdw blurRad="38100" dist="19050" dir="2700000" algn="tl" rotWithShape="0">
                    <a:schemeClr val="dk1">
                      <a:alpha val="40000"/>
                    </a:schemeClr>
                  </a:outerShdw>
                </a:effectLst>
              </a:rPr>
              <a:t>preprocessing</a:t>
            </a:r>
          </a:p>
        </p:txBody>
      </p:sp>
      <p:sp>
        <p:nvSpPr>
          <p:cNvPr id="13" name="Rectangle 12">
            <a:extLst>
              <a:ext uri="{FF2B5EF4-FFF2-40B4-BE49-F238E27FC236}">
                <a16:creationId xmlns:a16="http://schemas.microsoft.com/office/drawing/2014/main" id="{91EABA66-056B-438A-9CA9-8CC0C435081D}"/>
              </a:ext>
            </a:extLst>
          </p:cNvPr>
          <p:cNvSpPr/>
          <p:nvPr/>
        </p:nvSpPr>
        <p:spPr>
          <a:xfrm>
            <a:off x="3934421" y="1955371"/>
            <a:ext cx="2001806" cy="298939"/>
          </a:xfrm>
          <a:prstGeom prst="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rPr>
              <a:t>Tf</a:t>
            </a:r>
            <a:r>
              <a:rPr lang="en-US" dirty="0">
                <a:ln w="0"/>
                <a:solidFill>
                  <a:schemeClr val="tx1"/>
                </a:solidFill>
                <a:effectLst>
                  <a:outerShdw blurRad="38100" dist="19050" dir="2700000" algn="tl" rotWithShape="0">
                    <a:schemeClr val="dk1">
                      <a:alpha val="40000"/>
                    </a:schemeClr>
                  </a:outerShdw>
                </a:effectLst>
              </a:rPr>
              <a:t> dataset</a:t>
            </a:r>
          </a:p>
        </p:txBody>
      </p:sp>
      <p:sp>
        <p:nvSpPr>
          <p:cNvPr id="14" name="Rectangle 13">
            <a:extLst>
              <a:ext uri="{FF2B5EF4-FFF2-40B4-BE49-F238E27FC236}">
                <a16:creationId xmlns:a16="http://schemas.microsoft.com/office/drawing/2014/main" id="{6ADE1527-0E83-4434-961D-F75DF0354B37}"/>
              </a:ext>
            </a:extLst>
          </p:cNvPr>
          <p:cNvSpPr/>
          <p:nvPr/>
        </p:nvSpPr>
        <p:spPr>
          <a:xfrm>
            <a:off x="3713193" y="2454697"/>
            <a:ext cx="2444261" cy="29893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Data augmentation</a:t>
            </a:r>
          </a:p>
        </p:txBody>
      </p:sp>
      <p:cxnSp>
        <p:nvCxnSpPr>
          <p:cNvPr id="16" name="Straight Arrow Connector 15">
            <a:extLst>
              <a:ext uri="{FF2B5EF4-FFF2-40B4-BE49-F238E27FC236}">
                <a16:creationId xmlns:a16="http://schemas.microsoft.com/office/drawing/2014/main" id="{94A5F8CE-E634-4C6C-9F96-4D153F717BA5}"/>
              </a:ext>
            </a:extLst>
          </p:cNvPr>
          <p:cNvCxnSpPr>
            <a:cxnSpLocks/>
            <a:stCxn id="12" idx="3"/>
          </p:cNvCxnSpPr>
          <p:nvPr/>
        </p:nvCxnSpPr>
        <p:spPr>
          <a:xfrm>
            <a:off x="5791019" y="1198412"/>
            <a:ext cx="101422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a16="http://schemas.microsoft.com/office/drawing/2014/main" id="{07412817-6DB2-4D4A-8101-610994574EF4}"/>
              </a:ext>
            </a:extLst>
          </p:cNvPr>
          <p:cNvSpPr/>
          <p:nvPr/>
        </p:nvSpPr>
        <p:spPr>
          <a:xfrm>
            <a:off x="6875585" y="664738"/>
            <a:ext cx="1711387" cy="112888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Model Building</a:t>
            </a:r>
          </a:p>
        </p:txBody>
      </p:sp>
      <p:sp>
        <p:nvSpPr>
          <p:cNvPr id="21" name="Rectangle 20">
            <a:extLst>
              <a:ext uri="{FF2B5EF4-FFF2-40B4-BE49-F238E27FC236}">
                <a16:creationId xmlns:a16="http://schemas.microsoft.com/office/drawing/2014/main" id="{BE9EFD31-6B6D-4BED-8B2C-079DF3BBF9B5}"/>
              </a:ext>
            </a:extLst>
          </p:cNvPr>
          <p:cNvSpPr/>
          <p:nvPr/>
        </p:nvSpPr>
        <p:spPr>
          <a:xfrm>
            <a:off x="7069015" y="1955371"/>
            <a:ext cx="1143000" cy="29893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CNN</a:t>
            </a:r>
          </a:p>
        </p:txBody>
      </p:sp>
      <p:sp>
        <p:nvSpPr>
          <p:cNvPr id="22" name="Rectangle 21">
            <a:extLst>
              <a:ext uri="{FF2B5EF4-FFF2-40B4-BE49-F238E27FC236}">
                <a16:creationId xmlns:a16="http://schemas.microsoft.com/office/drawing/2014/main" id="{972339B3-28D6-48C6-BB03-3FD5A46D9346}"/>
              </a:ext>
            </a:extLst>
          </p:cNvPr>
          <p:cNvSpPr/>
          <p:nvPr/>
        </p:nvSpPr>
        <p:spPr>
          <a:xfrm>
            <a:off x="9293469" y="948380"/>
            <a:ext cx="606669" cy="30892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Diagonal Corners Rounded 22">
            <a:extLst>
              <a:ext uri="{FF2B5EF4-FFF2-40B4-BE49-F238E27FC236}">
                <a16:creationId xmlns:a16="http://schemas.microsoft.com/office/drawing/2014/main" id="{F86C98A9-72B9-421C-9002-0838B8A4D845}"/>
              </a:ext>
            </a:extLst>
          </p:cNvPr>
          <p:cNvSpPr/>
          <p:nvPr/>
        </p:nvSpPr>
        <p:spPr>
          <a:xfrm>
            <a:off x="9389628" y="1049564"/>
            <a:ext cx="563820" cy="308920"/>
          </a:xfrm>
          <a:prstGeom prst="round2Diag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6" name="Straight Arrow Connector 25">
            <a:extLst>
              <a:ext uri="{FF2B5EF4-FFF2-40B4-BE49-F238E27FC236}">
                <a16:creationId xmlns:a16="http://schemas.microsoft.com/office/drawing/2014/main" id="{7A80BB08-B3EA-4F3B-8971-D40BDAC66693}"/>
              </a:ext>
            </a:extLst>
          </p:cNvPr>
          <p:cNvCxnSpPr>
            <a:cxnSpLocks/>
          </p:cNvCxnSpPr>
          <p:nvPr/>
        </p:nvCxnSpPr>
        <p:spPr>
          <a:xfrm>
            <a:off x="8585384" y="1175793"/>
            <a:ext cx="613515" cy="111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Rounded Corners 42">
            <a:extLst>
              <a:ext uri="{FF2B5EF4-FFF2-40B4-BE49-F238E27FC236}">
                <a16:creationId xmlns:a16="http://schemas.microsoft.com/office/drawing/2014/main" id="{8F9BD25C-2A3F-4F2A-991E-319CE962B856}"/>
              </a:ext>
            </a:extLst>
          </p:cNvPr>
          <p:cNvSpPr/>
          <p:nvPr/>
        </p:nvSpPr>
        <p:spPr>
          <a:xfrm>
            <a:off x="10374923" y="610148"/>
            <a:ext cx="1380392" cy="1067348"/>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rPr>
              <a:t>Tf</a:t>
            </a:r>
            <a:r>
              <a:rPr lang="en-US" dirty="0">
                <a:ln w="0"/>
                <a:solidFill>
                  <a:schemeClr val="tx1"/>
                </a:solidFill>
                <a:effectLst>
                  <a:outerShdw blurRad="38100" dist="19050" dir="2700000" algn="tl" rotWithShape="0">
                    <a:schemeClr val="dk1">
                      <a:alpha val="40000"/>
                    </a:schemeClr>
                  </a:outerShdw>
                </a:effectLst>
              </a:rPr>
              <a:t> serving</a:t>
            </a:r>
          </a:p>
        </p:txBody>
      </p:sp>
      <p:sp>
        <p:nvSpPr>
          <p:cNvPr id="44" name="Rectangle 43">
            <a:extLst>
              <a:ext uri="{FF2B5EF4-FFF2-40B4-BE49-F238E27FC236}">
                <a16:creationId xmlns:a16="http://schemas.microsoft.com/office/drawing/2014/main" id="{35501B68-23B7-4B44-B20B-B7F5AE368D25}"/>
              </a:ext>
            </a:extLst>
          </p:cNvPr>
          <p:cNvSpPr/>
          <p:nvPr/>
        </p:nvSpPr>
        <p:spPr>
          <a:xfrm>
            <a:off x="9724292" y="1955371"/>
            <a:ext cx="2321170" cy="3089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https://localhost:8501</a:t>
            </a:r>
          </a:p>
        </p:txBody>
      </p:sp>
      <p:cxnSp>
        <p:nvCxnSpPr>
          <p:cNvPr id="46" name="Straight Arrow Connector 45">
            <a:extLst>
              <a:ext uri="{FF2B5EF4-FFF2-40B4-BE49-F238E27FC236}">
                <a16:creationId xmlns:a16="http://schemas.microsoft.com/office/drawing/2014/main" id="{9585AB55-C4DC-4BAA-BF67-DBA2A095071E}"/>
              </a:ext>
            </a:extLst>
          </p:cNvPr>
          <p:cNvCxnSpPr>
            <a:cxnSpLocks/>
          </p:cNvCxnSpPr>
          <p:nvPr/>
        </p:nvCxnSpPr>
        <p:spPr>
          <a:xfrm flipV="1">
            <a:off x="10933233" y="2254310"/>
            <a:ext cx="0" cy="14988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A4EE6E46-46FE-435F-9580-72C81A32AA98}"/>
              </a:ext>
            </a:extLst>
          </p:cNvPr>
          <p:cNvSpPr/>
          <p:nvPr/>
        </p:nvSpPr>
        <p:spPr>
          <a:xfrm>
            <a:off x="10032302" y="3763108"/>
            <a:ext cx="1801863" cy="108145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1AFEA569-A16A-4A3D-8F9B-334048622673}"/>
              </a:ext>
            </a:extLst>
          </p:cNvPr>
          <p:cNvSpPr/>
          <p:nvPr/>
        </p:nvSpPr>
        <p:spPr>
          <a:xfrm>
            <a:off x="10374923" y="4079631"/>
            <a:ext cx="1099039" cy="41323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FastAPI</a:t>
            </a:r>
            <a:endParaRPr lang="en-US" dirty="0"/>
          </a:p>
        </p:txBody>
      </p:sp>
      <p:sp>
        <p:nvSpPr>
          <p:cNvPr id="51" name="Rectangle 50">
            <a:extLst>
              <a:ext uri="{FF2B5EF4-FFF2-40B4-BE49-F238E27FC236}">
                <a16:creationId xmlns:a16="http://schemas.microsoft.com/office/drawing/2014/main" id="{CCF86A41-DBD2-4318-B8C9-37C07A286DB6}"/>
              </a:ext>
            </a:extLst>
          </p:cNvPr>
          <p:cNvSpPr/>
          <p:nvPr/>
        </p:nvSpPr>
        <p:spPr>
          <a:xfrm>
            <a:off x="9724292" y="5153482"/>
            <a:ext cx="2321170" cy="39565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http://locahost:8000</a:t>
            </a:r>
          </a:p>
        </p:txBody>
      </p:sp>
      <p:cxnSp>
        <p:nvCxnSpPr>
          <p:cNvPr id="53" name="Straight Arrow Connector 52">
            <a:extLst>
              <a:ext uri="{FF2B5EF4-FFF2-40B4-BE49-F238E27FC236}">
                <a16:creationId xmlns:a16="http://schemas.microsoft.com/office/drawing/2014/main" id="{50547914-09BA-4F0B-8871-5D9FB70F0E51}"/>
              </a:ext>
            </a:extLst>
          </p:cNvPr>
          <p:cNvCxnSpPr>
            <a:cxnSpLocks/>
          </p:cNvCxnSpPr>
          <p:nvPr/>
        </p:nvCxnSpPr>
        <p:spPr>
          <a:xfrm>
            <a:off x="8212015" y="4369777"/>
            <a:ext cx="182028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7" name="Picture 56">
            <a:extLst>
              <a:ext uri="{FF2B5EF4-FFF2-40B4-BE49-F238E27FC236}">
                <a16:creationId xmlns:a16="http://schemas.microsoft.com/office/drawing/2014/main" id="{4F6CB510-9888-42F4-8E95-8D71784EAFCE}"/>
              </a:ext>
            </a:extLst>
          </p:cNvPr>
          <p:cNvPicPr>
            <a:picLocks noChangeAspect="1"/>
          </p:cNvPicPr>
          <p:nvPr/>
        </p:nvPicPr>
        <p:blipFill>
          <a:blip r:embed="rId5"/>
          <a:stretch>
            <a:fillRect/>
          </a:stretch>
        </p:blipFill>
        <p:spPr>
          <a:xfrm>
            <a:off x="3128964" y="3232091"/>
            <a:ext cx="5934075" cy="2743200"/>
          </a:xfrm>
          <a:prstGeom prst="rect">
            <a:avLst/>
          </a:prstGeom>
          <a:ln>
            <a:noFill/>
          </a:ln>
          <a:effectLst>
            <a:outerShdw blurRad="190500" algn="tl" rotWithShape="0">
              <a:srgbClr val="000000">
                <a:alpha val="70000"/>
              </a:srgbClr>
            </a:outerShdw>
          </a:effectLst>
        </p:spPr>
      </p:pic>
      <p:sp>
        <p:nvSpPr>
          <p:cNvPr id="58" name="Rectangle 57">
            <a:extLst>
              <a:ext uri="{FF2B5EF4-FFF2-40B4-BE49-F238E27FC236}">
                <a16:creationId xmlns:a16="http://schemas.microsoft.com/office/drawing/2014/main" id="{447D2350-8507-4D95-AF1A-3F103F3C7AFD}"/>
              </a:ext>
            </a:extLst>
          </p:cNvPr>
          <p:cNvSpPr/>
          <p:nvPr/>
        </p:nvSpPr>
        <p:spPr>
          <a:xfrm>
            <a:off x="4741985" y="6193262"/>
            <a:ext cx="2356338" cy="36048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React JS</a:t>
            </a:r>
          </a:p>
        </p:txBody>
      </p:sp>
    </p:spTree>
    <p:extLst>
      <p:ext uri="{BB962C8B-B14F-4D97-AF65-F5344CB8AC3E}">
        <p14:creationId xmlns:p14="http://schemas.microsoft.com/office/powerpoint/2010/main" val="4177407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916F402-3F0D-48FD-A53D-DD08BB89E194}"/>
              </a:ext>
            </a:extLst>
          </p:cNvPr>
          <p:cNvSpPr/>
          <p:nvPr/>
        </p:nvSpPr>
        <p:spPr>
          <a:xfrm>
            <a:off x="5079983" y="945103"/>
            <a:ext cx="2032031" cy="923330"/>
          </a:xfrm>
          <a:prstGeom prst="rect">
            <a:avLst/>
          </a:prstGeom>
          <a:noFill/>
        </p:spPr>
        <p:txBody>
          <a:bodyPr wrap="none" lIns="91440" tIns="45720" rIns="91440" bIns="45720">
            <a:spAutoFit/>
          </a:bodyPr>
          <a:lstStyle/>
          <a:p>
            <a:pPr algn="ctr"/>
            <a:r>
              <a:rPr lang="en-US" sz="5400" b="0" u="sng" cap="none" spc="0" dirty="0">
                <a:ln w="0"/>
                <a:solidFill>
                  <a:schemeClr val="tx1"/>
                </a:solidFill>
                <a:effectLst>
                  <a:outerShdw blurRad="38100" dist="19050" dir="2700000" algn="tl" rotWithShape="0">
                    <a:schemeClr val="dk1">
                      <a:alpha val="40000"/>
                    </a:schemeClr>
                  </a:outerShdw>
                </a:effectLst>
              </a:rPr>
              <a:t>TOPIC</a:t>
            </a:r>
          </a:p>
        </p:txBody>
      </p:sp>
      <p:sp>
        <p:nvSpPr>
          <p:cNvPr id="6" name="TextBox 5">
            <a:extLst>
              <a:ext uri="{FF2B5EF4-FFF2-40B4-BE49-F238E27FC236}">
                <a16:creationId xmlns:a16="http://schemas.microsoft.com/office/drawing/2014/main" id="{1B41880C-21A5-4DCE-A747-32A0D9B0683A}"/>
              </a:ext>
            </a:extLst>
          </p:cNvPr>
          <p:cNvSpPr txBox="1"/>
          <p:nvPr/>
        </p:nvSpPr>
        <p:spPr>
          <a:xfrm>
            <a:off x="1939860" y="2453054"/>
            <a:ext cx="8312276" cy="2585323"/>
          </a:xfrm>
          <a:prstGeom prst="rect">
            <a:avLst/>
          </a:prstGeom>
          <a:noFill/>
        </p:spPr>
        <p:txBody>
          <a:bodyPr wrap="none" rtlCol="0">
            <a:spAutoFit/>
          </a:bodyPr>
          <a:lstStyle/>
          <a:p>
            <a:pPr algn="ctr">
              <a:lnSpc>
                <a:spcPct val="150000"/>
              </a:lnSpc>
            </a:pPr>
            <a:r>
              <a:rPr lang="en-US" sz="3600" dirty="0"/>
              <a:t>POTATO LEAF DISEASE CLASSIFICATION </a:t>
            </a:r>
          </a:p>
          <a:p>
            <a:pPr algn="ctr"/>
            <a:r>
              <a:rPr lang="en-US" sz="3600" dirty="0"/>
              <a:t>USING</a:t>
            </a:r>
          </a:p>
          <a:p>
            <a:pPr algn="ctr"/>
            <a:r>
              <a:rPr lang="en-US" sz="3600" dirty="0"/>
              <a:t> CONVUTIONAL NEURAL NETWORK</a:t>
            </a:r>
          </a:p>
          <a:p>
            <a:pPr algn="ctr"/>
            <a:r>
              <a:rPr lang="en-US" sz="3600" dirty="0"/>
              <a:t>(CNN)</a:t>
            </a:r>
          </a:p>
        </p:txBody>
      </p:sp>
    </p:spTree>
    <p:extLst>
      <p:ext uri="{BB962C8B-B14F-4D97-AF65-F5344CB8AC3E}">
        <p14:creationId xmlns:p14="http://schemas.microsoft.com/office/powerpoint/2010/main" val="1205933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CC51DFE-2EC2-42F0-BB6C-B9C5B1136A4E}"/>
              </a:ext>
            </a:extLst>
          </p:cNvPr>
          <p:cNvPicPr>
            <a:picLocks noChangeAspect="1"/>
          </p:cNvPicPr>
          <p:nvPr/>
        </p:nvPicPr>
        <p:blipFill>
          <a:blip r:embed="rId2"/>
          <a:stretch>
            <a:fillRect/>
          </a:stretch>
        </p:blipFill>
        <p:spPr>
          <a:xfrm>
            <a:off x="1743991" y="610148"/>
            <a:ext cx="849740" cy="647152"/>
          </a:xfrm>
          <a:prstGeom prst="rect">
            <a:avLst/>
          </a:prstGeom>
        </p:spPr>
      </p:pic>
      <p:pic>
        <p:nvPicPr>
          <p:cNvPr id="3" name="Picture 2">
            <a:extLst>
              <a:ext uri="{FF2B5EF4-FFF2-40B4-BE49-F238E27FC236}">
                <a16:creationId xmlns:a16="http://schemas.microsoft.com/office/drawing/2014/main" id="{4533EDF5-CE95-49E3-B420-C4ACA51E2A05}"/>
              </a:ext>
            </a:extLst>
          </p:cNvPr>
          <p:cNvPicPr>
            <a:picLocks noChangeAspect="1"/>
          </p:cNvPicPr>
          <p:nvPr/>
        </p:nvPicPr>
        <p:blipFill>
          <a:blip r:embed="rId3"/>
          <a:stretch>
            <a:fillRect/>
          </a:stretch>
        </p:blipFill>
        <p:spPr>
          <a:xfrm>
            <a:off x="2371916" y="1114246"/>
            <a:ext cx="731770" cy="617840"/>
          </a:xfrm>
          <a:prstGeom prst="rect">
            <a:avLst/>
          </a:prstGeom>
        </p:spPr>
      </p:pic>
      <p:pic>
        <p:nvPicPr>
          <p:cNvPr id="4" name="Picture 3">
            <a:extLst>
              <a:ext uri="{FF2B5EF4-FFF2-40B4-BE49-F238E27FC236}">
                <a16:creationId xmlns:a16="http://schemas.microsoft.com/office/drawing/2014/main" id="{81F22F79-5662-4B41-B4C8-29ABA82D7E73}"/>
              </a:ext>
            </a:extLst>
          </p:cNvPr>
          <p:cNvPicPr>
            <a:picLocks noChangeAspect="1"/>
          </p:cNvPicPr>
          <p:nvPr/>
        </p:nvPicPr>
        <p:blipFill>
          <a:blip r:embed="rId4"/>
          <a:stretch>
            <a:fillRect/>
          </a:stretch>
        </p:blipFill>
        <p:spPr>
          <a:xfrm>
            <a:off x="1743991" y="1423166"/>
            <a:ext cx="731770" cy="617841"/>
          </a:xfrm>
          <a:prstGeom prst="rect">
            <a:avLst/>
          </a:prstGeom>
        </p:spPr>
      </p:pic>
      <p:cxnSp>
        <p:nvCxnSpPr>
          <p:cNvPr id="5" name="Straight Arrow Connector 4">
            <a:extLst>
              <a:ext uri="{FF2B5EF4-FFF2-40B4-BE49-F238E27FC236}">
                <a16:creationId xmlns:a16="http://schemas.microsoft.com/office/drawing/2014/main" id="{50AA22A3-DFD9-4DD1-9908-AC14BEE8BB94}"/>
              </a:ext>
            </a:extLst>
          </p:cNvPr>
          <p:cNvCxnSpPr>
            <a:cxnSpLocks/>
          </p:cNvCxnSpPr>
          <p:nvPr/>
        </p:nvCxnSpPr>
        <p:spPr>
          <a:xfrm>
            <a:off x="3103686" y="1186962"/>
            <a:ext cx="975946" cy="0"/>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 name="Rectangle: Rounded Corners 5">
            <a:extLst>
              <a:ext uri="{FF2B5EF4-FFF2-40B4-BE49-F238E27FC236}">
                <a16:creationId xmlns:a16="http://schemas.microsoft.com/office/drawing/2014/main" id="{BB30FB71-E987-4FBB-BD75-ECF4BC44B089}"/>
              </a:ext>
            </a:extLst>
          </p:cNvPr>
          <p:cNvSpPr/>
          <p:nvPr/>
        </p:nvSpPr>
        <p:spPr>
          <a:xfrm>
            <a:off x="4079632" y="664738"/>
            <a:ext cx="1711387" cy="1067348"/>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Data cleaning &amp;</a:t>
            </a:r>
          </a:p>
          <a:p>
            <a:pPr algn="ctr"/>
            <a:r>
              <a:rPr lang="en-US" dirty="0">
                <a:ln w="0"/>
                <a:solidFill>
                  <a:schemeClr val="tx1"/>
                </a:solidFill>
                <a:effectLst>
                  <a:outerShdw blurRad="38100" dist="19050" dir="2700000" algn="tl" rotWithShape="0">
                    <a:schemeClr val="dk1">
                      <a:alpha val="40000"/>
                    </a:schemeClr>
                  </a:outerShdw>
                </a:effectLst>
              </a:rPr>
              <a:t>preprocessing</a:t>
            </a:r>
          </a:p>
        </p:txBody>
      </p:sp>
      <p:sp>
        <p:nvSpPr>
          <p:cNvPr id="7" name="Rectangle 6">
            <a:extLst>
              <a:ext uri="{FF2B5EF4-FFF2-40B4-BE49-F238E27FC236}">
                <a16:creationId xmlns:a16="http://schemas.microsoft.com/office/drawing/2014/main" id="{8D4DB085-C61F-480D-A8D1-ED14C02B3031}"/>
              </a:ext>
            </a:extLst>
          </p:cNvPr>
          <p:cNvSpPr/>
          <p:nvPr/>
        </p:nvSpPr>
        <p:spPr>
          <a:xfrm>
            <a:off x="3934421" y="1955371"/>
            <a:ext cx="2001806" cy="298939"/>
          </a:xfrm>
          <a:prstGeom prst="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rPr>
              <a:t>Tf</a:t>
            </a:r>
            <a:r>
              <a:rPr lang="en-US" dirty="0">
                <a:ln w="0"/>
                <a:solidFill>
                  <a:schemeClr val="tx1"/>
                </a:solidFill>
                <a:effectLst>
                  <a:outerShdw blurRad="38100" dist="19050" dir="2700000" algn="tl" rotWithShape="0">
                    <a:schemeClr val="dk1">
                      <a:alpha val="40000"/>
                    </a:schemeClr>
                  </a:outerShdw>
                </a:effectLst>
              </a:rPr>
              <a:t> dataset</a:t>
            </a:r>
          </a:p>
        </p:txBody>
      </p:sp>
      <p:sp>
        <p:nvSpPr>
          <p:cNvPr id="8" name="Rectangle 7">
            <a:extLst>
              <a:ext uri="{FF2B5EF4-FFF2-40B4-BE49-F238E27FC236}">
                <a16:creationId xmlns:a16="http://schemas.microsoft.com/office/drawing/2014/main" id="{02043C95-5A82-4397-B648-BE2B32E41DD3}"/>
              </a:ext>
            </a:extLst>
          </p:cNvPr>
          <p:cNvSpPr/>
          <p:nvPr/>
        </p:nvSpPr>
        <p:spPr>
          <a:xfrm>
            <a:off x="3713193" y="2454697"/>
            <a:ext cx="2444261" cy="29893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Data augmentation</a:t>
            </a:r>
          </a:p>
        </p:txBody>
      </p:sp>
      <p:cxnSp>
        <p:nvCxnSpPr>
          <p:cNvPr id="9" name="Straight Arrow Connector 8">
            <a:extLst>
              <a:ext uri="{FF2B5EF4-FFF2-40B4-BE49-F238E27FC236}">
                <a16:creationId xmlns:a16="http://schemas.microsoft.com/office/drawing/2014/main" id="{0D076A1E-14C7-4121-9BD0-46EE00F35F70}"/>
              </a:ext>
            </a:extLst>
          </p:cNvPr>
          <p:cNvCxnSpPr>
            <a:cxnSpLocks/>
            <a:stCxn id="6" idx="3"/>
          </p:cNvCxnSpPr>
          <p:nvPr/>
        </p:nvCxnSpPr>
        <p:spPr>
          <a:xfrm>
            <a:off x="5791019" y="1198412"/>
            <a:ext cx="73287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Rounded Corners 9">
            <a:extLst>
              <a:ext uri="{FF2B5EF4-FFF2-40B4-BE49-F238E27FC236}">
                <a16:creationId xmlns:a16="http://schemas.microsoft.com/office/drawing/2014/main" id="{71A3AEB0-E353-483F-B078-1D294BAF0000}"/>
              </a:ext>
            </a:extLst>
          </p:cNvPr>
          <p:cNvSpPr/>
          <p:nvPr/>
        </p:nvSpPr>
        <p:spPr>
          <a:xfrm>
            <a:off x="6523892" y="633967"/>
            <a:ext cx="1711387" cy="112888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Model Building</a:t>
            </a:r>
          </a:p>
        </p:txBody>
      </p:sp>
      <p:sp>
        <p:nvSpPr>
          <p:cNvPr id="11" name="Rectangle 10">
            <a:extLst>
              <a:ext uri="{FF2B5EF4-FFF2-40B4-BE49-F238E27FC236}">
                <a16:creationId xmlns:a16="http://schemas.microsoft.com/office/drawing/2014/main" id="{42419A0E-10D8-4305-9261-7474452CD961}"/>
              </a:ext>
            </a:extLst>
          </p:cNvPr>
          <p:cNvSpPr/>
          <p:nvPr/>
        </p:nvSpPr>
        <p:spPr>
          <a:xfrm>
            <a:off x="6830844" y="1955370"/>
            <a:ext cx="1143000" cy="29893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CNN</a:t>
            </a:r>
          </a:p>
        </p:txBody>
      </p:sp>
      <p:sp>
        <p:nvSpPr>
          <p:cNvPr id="12" name="Rectangle 11">
            <a:extLst>
              <a:ext uri="{FF2B5EF4-FFF2-40B4-BE49-F238E27FC236}">
                <a16:creationId xmlns:a16="http://schemas.microsoft.com/office/drawing/2014/main" id="{AF23F110-7D4A-4ADA-A817-A5031A50D964}"/>
              </a:ext>
            </a:extLst>
          </p:cNvPr>
          <p:cNvSpPr/>
          <p:nvPr/>
        </p:nvSpPr>
        <p:spPr>
          <a:xfrm>
            <a:off x="9056076" y="989362"/>
            <a:ext cx="606669" cy="30892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Diagonal Corners Rounded 12">
            <a:extLst>
              <a:ext uri="{FF2B5EF4-FFF2-40B4-BE49-F238E27FC236}">
                <a16:creationId xmlns:a16="http://schemas.microsoft.com/office/drawing/2014/main" id="{B45858D9-FC09-40E4-9E6D-6E73D9D35E92}"/>
              </a:ext>
            </a:extLst>
          </p:cNvPr>
          <p:cNvSpPr/>
          <p:nvPr/>
        </p:nvSpPr>
        <p:spPr>
          <a:xfrm>
            <a:off x="9173104" y="1162875"/>
            <a:ext cx="563820" cy="308920"/>
          </a:xfrm>
          <a:prstGeom prst="round2Diag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7007EF4E-8E04-4F84-8623-8FB250C818EF}"/>
              </a:ext>
            </a:extLst>
          </p:cNvPr>
          <p:cNvCxnSpPr>
            <a:cxnSpLocks/>
          </p:cNvCxnSpPr>
          <p:nvPr/>
        </p:nvCxnSpPr>
        <p:spPr>
          <a:xfrm>
            <a:off x="8442561" y="1175793"/>
            <a:ext cx="613515" cy="111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30EF435-346F-4AE9-938E-AC92BDFCC92D}"/>
              </a:ext>
            </a:extLst>
          </p:cNvPr>
          <p:cNvSpPr/>
          <p:nvPr/>
        </p:nvSpPr>
        <p:spPr>
          <a:xfrm>
            <a:off x="9721180" y="1659912"/>
            <a:ext cx="1468316" cy="3089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Quantization</a:t>
            </a:r>
          </a:p>
        </p:txBody>
      </p:sp>
      <p:cxnSp>
        <p:nvCxnSpPr>
          <p:cNvPr id="17" name="Straight Arrow Connector 16">
            <a:extLst>
              <a:ext uri="{FF2B5EF4-FFF2-40B4-BE49-F238E27FC236}">
                <a16:creationId xmlns:a16="http://schemas.microsoft.com/office/drawing/2014/main" id="{DA6936F2-41F4-4CE7-8920-B51EDE2E2EA1}"/>
              </a:ext>
            </a:extLst>
          </p:cNvPr>
          <p:cNvCxnSpPr>
            <a:cxnSpLocks/>
          </p:cNvCxnSpPr>
          <p:nvPr/>
        </p:nvCxnSpPr>
        <p:spPr>
          <a:xfrm flipV="1">
            <a:off x="10933233" y="2254310"/>
            <a:ext cx="0" cy="149881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F497B5A2-6D58-419A-B6DE-EC031547BCBF}"/>
              </a:ext>
            </a:extLst>
          </p:cNvPr>
          <p:cNvSpPr/>
          <p:nvPr/>
        </p:nvSpPr>
        <p:spPr>
          <a:xfrm>
            <a:off x="9173104" y="3038887"/>
            <a:ext cx="2719097" cy="194309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615E996-D44E-40CA-8A01-FD108285F453}"/>
              </a:ext>
            </a:extLst>
          </p:cNvPr>
          <p:cNvSpPr/>
          <p:nvPr/>
        </p:nvSpPr>
        <p:spPr>
          <a:xfrm>
            <a:off x="9751943" y="3553376"/>
            <a:ext cx="1678419" cy="1063869"/>
          </a:xfrm>
          <a:prstGeom prst="rect">
            <a:avLst/>
          </a:prstGeom>
          <a:solidFill>
            <a:schemeClr val="accent4"/>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Google cloud Functions</a:t>
            </a:r>
          </a:p>
        </p:txBody>
      </p:sp>
      <p:sp>
        <p:nvSpPr>
          <p:cNvPr id="20" name="Rectangle 19">
            <a:extLst>
              <a:ext uri="{FF2B5EF4-FFF2-40B4-BE49-F238E27FC236}">
                <a16:creationId xmlns:a16="http://schemas.microsoft.com/office/drawing/2014/main" id="{3C621615-B807-48AF-8172-4C46AE672A49}"/>
              </a:ext>
            </a:extLst>
          </p:cNvPr>
          <p:cNvSpPr/>
          <p:nvPr/>
        </p:nvSpPr>
        <p:spPr>
          <a:xfrm>
            <a:off x="9172868" y="5198088"/>
            <a:ext cx="2719097" cy="39565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GCP</a:t>
            </a:r>
          </a:p>
        </p:txBody>
      </p:sp>
      <p:cxnSp>
        <p:nvCxnSpPr>
          <p:cNvPr id="21" name="Straight Arrow Connector 20">
            <a:extLst>
              <a:ext uri="{FF2B5EF4-FFF2-40B4-BE49-F238E27FC236}">
                <a16:creationId xmlns:a16="http://schemas.microsoft.com/office/drawing/2014/main" id="{E4A168D3-BF69-4AE8-82FF-162EF1F5F70C}"/>
              </a:ext>
            </a:extLst>
          </p:cNvPr>
          <p:cNvCxnSpPr>
            <a:cxnSpLocks/>
          </p:cNvCxnSpPr>
          <p:nvPr/>
        </p:nvCxnSpPr>
        <p:spPr>
          <a:xfrm>
            <a:off x="7325135" y="4193931"/>
            <a:ext cx="182028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D415C0DE-54C8-4A92-9E86-BA3125167C2F}"/>
              </a:ext>
            </a:extLst>
          </p:cNvPr>
          <p:cNvSpPr/>
          <p:nvPr/>
        </p:nvSpPr>
        <p:spPr>
          <a:xfrm>
            <a:off x="10991269" y="1008415"/>
            <a:ext cx="439093" cy="30892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Diagonal Corners Rounded 24">
            <a:extLst>
              <a:ext uri="{FF2B5EF4-FFF2-40B4-BE49-F238E27FC236}">
                <a16:creationId xmlns:a16="http://schemas.microsoft.com/office/drawing/2014/main" id="{6E480C64-85C8-41BE-9223-9570E0CEAD47}"/>
              </a:ext>
            </a:extLst>
          </p:cNvPr>
          <p:cNvSpPr/>
          <p:nvPr/>
        </p:nvSpPr>
        <p:spPr>
          <a:xfrm>
            <a:off x="11136637" y="1138832"/>
            <a:ext cx="439093" cy="308920"/>
          </a:xfrm>
          <a:prstGeom prst="round2Diag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cxnSp>
        <p:nvCxnSpPr>
          <p:cNvPr id="28" name="Straight Arrow Connector 27">
            <a:extLst>
              <a:ext uri="{FF2B5EF4-FFF2-40B4-BE49-F238E27FC236}">
                <a16:creationId xmlns:a16="http://schemas.microsoft.com/office/drawing/2014/main" id="{93938EA9-73B2-44B4-B72B-DB55D51BA818}"/>
              </a:ext>
            </a:extLst>
          </p:cNvPr>
          <p:cNvCxnSpPr>
            <a:cxnSpLocks/>
          </p:cNvCxnSpPr>
          <p:nvPr/>
        </p:nvCxnSpPr>
        <p:spPr>
          <a:xfrm>
            <a:off x="9821008" y="1175793"/>
            <a:ext cx="102489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A0B91CC4-598C-4264-9A7F-135F0B6C88C1}"/>
              </a:ext>
            </a:extLst>
          </p:cNvPr>
          <p:cNvSpPr/>
          <p:nvPr/>
        </p:nvSpPr>
        <p:spPr>
          <a:xfrm>
            <a:off x="10577146" y="583404"/>
            <a:ext cx="1468316" cy="34784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rPr>
              <a:t>Tf</a:t>
            </a:r>
            <a:r>
              <a:rPr lang="en-US" dirty="0">
                <a:ln w="0"/>
                <a:solidFill>
                  <a:schemeClr val="tx1"/>
                </a:solidFill>
                <a:effectLst>
                  <a:outerShdw blurRad="38100" dist="19050" dir="2700000" algn="tl" rotWithShape="0">
                    <a:schemeClr val="dk1">
                      <a:alpha val="40000"/>
                    </a:schemeClr>
                  </a:outerShdw>
                </a:effectLst>
              </a:rPr>
              <a:t>  lite model</a:t>
            </a:r>
          </a:p>
        </p:txBody>
      </p:sp>
      <p:pic>
        <p:nvPicPr>
          <p:cNvPr id="33" name="Picture 32">
            <a:extLst>
              <a:ext uri="{FF2B5EF4-FFF2-40B4-BE49-F238E27FC236}">
                <a16:creationId xmlns:a16="http://schemas.microsoft.com/office/drawing/2014/main" id="{31970EA7-4203-4B07-9D96-3C1DB0C748CE}"/>
              </a:ext>
            </a:extLst>
          </p:cNvPr>
          <p:cNvPicPr>
            <a:picLocks noChangeAspect="1"/>
          </p:cNvPicPr>
          <p:nvPr/>
        </p:nvPicPr>
        <p:blipFill>
          <a:blip r:embed="rId5"/>
          <a:stretch>
            <a:fillRect/>
          </a:stretch>
        </p:blipFill>
        <p:spPr>
          <a:xfrm>
            <a:off x="10977076" y="3285323"/>
            <a:ext cx="621846" cy="329213"/>
          </a:xfrm>
          <a:prstGeom prst="rect">
            <a:avLst/>
          </a:prstGeom>
        </p:spPr>
      </p:pic>
      <p:pic>
        <p:nvPicPr>
          <p:cNvPr id="34" name="Picture 33">
            <a:extLst>
              <a:ext uri="{FF2B5EF4-FFF2-40B4-BE49-F238E27FC236}">
                <a16:creationId xmlns:a16="http://schemas.microsoft.com/office/drawing/2014/main" id="{0D27EA15-4748-4A40-9595-1D3BF08D37EE}"/>
              </a:ext>
            </a:extLst>
          </p:cNvPr>
          <p:cNvPicPr>
            <a:picLocks noChangeAspect="1"/>
          </p:cNvPicPr>
          <p:nvPr/>
        </p:nvPicPr>
        <p:blipFill>
          <a:blip r:embed="rId6"/>
          <a:stretch>
            <a:fillRect/>
          </a:stretch>
        </p:blipFill>
        <p:spPr>
          <a:xfrm>
            <a:off x="11170086" y="3452978"/>
            <a:ext cx="579170" cy="323116"/>
          </a:xfrm>
          <a:prstGeom prst="rect">
            <a:avLst/>
          </a:prstGeom>
        </p:spPr>
      </p:pic>
      <p:pic>
        <p:nvPicPr>
          <p:cNvPr id="35" name="Picture 34">
            <a:extLst>
              <a:ext uri="{FF2B5EF4-FFF2-40B4-BE49-F238E27FC236}">
                <a16:creationId xmlns:a16="http://schemas.microsoft.com/office/drawing/2014/main" id="{2AAB2010-EEE7-46E0-A31A-0ECDBC71A1E0}"/>
              </a:ext>
            </a:extLst>
          </p:cNvPr>
          <p:cNvPicPr>
            <a:picLocks noChangeAspect="1"/>
          </p:cNvPicPr>
          <p:nvPr/>
        </p:nvPicPr>
        <p:blipFill>
          <a:blip r:embed="rId7"/>
          <a:stretch>
            <a:fillRect/>
          </a:stretch>
        </p:blipFill>
        <p:spPr>
          <a:xfrm>
            <a:off x="4993757" y="3285323"/>
            <a:ext cx="2343150" cy="3244102"/>
          </a:xfrm>
          <a:prstGeom prst="rect">
            <a:avLst/>
          </a:prstGeom>
        </p:spPr>
      </p:pic>
      <p:sp>
        <p:nvSpPr>
          <p:cNvPr id="36" name="Rectangle: Diagonal Corners Rounded 35">
            <a:extLst>
              <a:ext uri="{FF2B5EF4-FFF2-40B4-BE49-F238E27FC236}">
                <a16:creationId xmlns:a16="http://schemas.microsoft.com/office/drawing/2014/main" id="{4BF971B4-A580-4C30-A366-145E5604197E}"/>
              </a:ext>
            </a:extLst>
          </p:cNvPr>
          <p:cNvSpPr/>
          <p:nvPr/>
        </p:nvSpPr>
        <p:spPr>
          <a:xfrm>
            <a:off x="3003326" y="4510454"/>
            <a:ext cx="1862189" cy="687631"/>
          </a:xfrm>
          <a:prstGeom prst="round2Diag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React Native</a:t>
            </a:r>
          </a:p>
        </p:txBody>
      </p:sp>
    </p:spTree>
    <p:extLst>
      <p:ext uri="{BB962C8B-B14F-4D97-AF65-F5344CB8AC3E}">
        <p14:creationId xmlns:p14="http://schemas.microsoft.com/office/powerpoint/2010/main" val="21114592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75C195-8A09-42CA-8E5E-C8176BEA4062}"/>
              </a:ext>
            </a:extLst>
          </p:cNvPr>
          <p:cNvPicPr>
            <a:picLocks noChangeAspect="1"/>
          </p:cNvPicPr>
          <p:nvPr/>
        </p:nvPicPr>
        <p:blipFill>
          <a:blip r:embed="rId2"/>
          <a:stretch>
            <a:fillRect/>
          </a:stretch>
        </p:blipFill>
        <p:spPr>
          <a:xfrm>
            <a:off x="1924050" y="625792"/>
            <a:ext cx="9839325" cy="5606415"/>
          </a:xfrm>
          <a:prstGeom prst="rect">
            <a:avLst/>
          </a:prstGeom>
          <a:ln>
            <a:noFill/>
          </a:ln>
          <a:effectLst>
            <a:softEdge rad="112500"/>
          </a:effectLst>
        </p:spPr>
      </p:pic>
    </p:spTree>
    <p:extLst>
      <p:ext uri="{BB962C8B-B14F-4D97-AF65-F5344CB8AC3E}">
        <p14:creationId xmlns:p14="http://schemas.microsoft.com/office/powerpoint/2010/main" val="12537759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528E596-A775-49FC-BD27-4E1CD15DC3BF}"/>
              </a:ext>
            </a:extLst>
          </p:cNvPr>
          <p:cNvSpPr/>
          <p:nvPr/>
        </p:nvSpPr>
        <p:spPr>
          <a:xfrm>
            <a:off x="3941627" y="2828835"/>
            <a:ext cx="4308745" cy="1200329"/>
          </a:xfrm>
          <a:prstGeom prst="rect">
            <a:avLst/>
          </a:prstGeom>
          <a:noFill/>
        </p:spPr>
        <p:txBody>
          <a:bodyPr wrap="none" lIns="91440" tIns="45720" rIns="91440" bIns="45720">
            <a:spAutoFit/>
          </a:bodyPr>
          <a:lstStyle/>
          <a:p>
            <a:pPr algn="ctr"/>
            <a:r>
              <a:rPr lang="en-US" sz="7200" b="1" dirty="0">
                <a:ln w="0"/>
                <a:effectLst>
                  <a:outerShdw blurRad="38100" dist="19050" dir="2700000" algn="tl" rotWithShape="0">
                    <a:schemeClr val="dk1">
                      <a:alpha val="40000"/>
                    </a:schemeClr>
                  </a:outerShdw>
                </a:effectLst>
              </a:rPr>
              <a:t>Thank You</a:t>
            </a:r>
            <a:endParaRPr lang="en-US" sz="7200" b="1"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830112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16F8BB-CD1B-4F72-B8A5-F23C7A754CCF}"/>
              </a:ext>
            </a:extLst>
          </p:cNvPr>
          <p:cNvSpPr/>
          <p:nvPr/>
        </p:nvSpPr>
        <p:spPr>
          <a:xfrm>
            <a:off x="4231546" y="169271"/>
            <a:ext cx="3728905" cy="923330"/>
          </a:xfrm>
          <a:prstGeom prst="rect">
            <a:avLst/>
          </a:prstGeom>
          <a:noFill/>
        </p:spPr>
        <p:txBody>
          <a:bodyPr wrap="none" lIns="91440" tIns="45720" rIns="91440" bIns="45720">
            <a:spAutoFit/>
          </a:bodyPr>
          <a:lstStyle/>
          <a:p>
            <a:pPr algn="ctr"/>
            <a:r>
              <a:rPr lang="en-US" sz="5400" u="sng" dirty="0">
                <a:ln w="0"/>
                <a:effectLst>
                  <a:outerShdw blurRad="38100" dist="19050" dir="2700000" algn="tl" rotWithShape="0">
                    <a:schemeClr val="dk1">
                      <a:alpha val="40000"/>
                    </a:schemeClr>
                  </a:outerShdw>
                </a:effectLst>
              </a:rPr>
              <a:t>Introduction</a:t>
            </a:r>
          </a:p>
        </p:txBody>
      </p:sp>
      <p:sp>
        <p:nvSpPr>
          <p:cNvPr id="13" name="TextBox 12">
            <a:extLst>
              <a:ext uri="{FF2B5EF4-FFF2-40B4-BE49-F238E27FC236}">
                <a16:creationId xmlns:a16="http://schemas.microsoft.com/office/drawing/2014/main" id="{8C784B51-2871-4274-B0EC-40BC4C2498DD}"/>
              </a:ext>
            </a:extLst>
          </p:cNvPr>
          <p:cNvSpPr txBox="1"/>
          <p:nvPr/>
        </p:nvSpPr>
        <p:spPr>
          <a:xfrm>
            <a:off x="1911999" y="1828800"/>
            <a:ext cx="9831538" cy="3539430"/>
          </a:xfrm>
          <a:prstGeom prst="rect">
            <a:avLst/>
          </a:prstGeom>
          <a:noFill/>
        </p:spPr>
        <p:txBody>
          <a:bodyPr wrap="none" rtlCol="0">
            <a:spAutoFit/>
          </a:bodyPr>
          <a:lstStyle/>
          <a:p>
            <a:r>
              <a:rPr lang="en-US" sz="3200" b="0" i="0" dirty="0">
                <a:solidFill>
                  <a:srgbClr val="222222"/>
                </a:solidFill>
                <a:effectLst/>
                <a:latin typeface="Lato" panose="020F0502020204030203" pitchFamily="34" charset="0"/>
              </a:rPr>
              <a:t>We will develop an End to End project which will be</a:t>
            </a:r>
          </a:p>
          <a:p>
            <a:r>
              <a:rPr lang="en-US" sz="3200" b="0" i="0" dirty="0">
                <a:solidFill>
                  <a:srgbClr val="222222"/>
                </a:solidFill>
                <a:effectLst/>
                <a:latin typeface="Lato" panose="020F0502020204030203" pitchFamily="34" charset="0"/>
              </a:rPr>
              <a:t>based on Pure Deep Learning. </a:t>
            </a:r>
          </a:p>
          <a:p>
            <a:endParaRPr lang="en-US" sz="3200" dirty="0">
              <a:solidFill>
                <a:srgbClr val="222222"/>
              </a:solidFill>
              <a:latin typeface="Lato" panose="020F0502020204030203" pitchFamily="34" charset="0"/>
            </a:endParaRPr>
          </a:p>
          <a:p>
            <a:r>
              <a:rPr lang="en-US" sz="3200" b="0" i="0" dirty="0">
                <a:solidFill>
                  <a:srgbClr val="222222"/>
                </a:solidFill>
                <a:effectLst/>
                <a:latin typeface="Lato" panose="020F0502020204030203" pitchFamily="34" charset="0"/>
              </a:rPr>
              <a:t>The reason behind building this project is to detect </a:t>
            </a:r>
          </a:p>
          <a:p>
            <a:r>
              <a:rPr lang="en-US" sz="3200" b="0" i="0" dirty="0">
                <a:solidFill>
                  <a:srgbClr val="222222"/>
                </a:solidFill>
                <a:effectLst/>
                <a:latin typeface="Lato" panose="020F0502020204030203" pitchFamily="34" charset="0"/>
              </a:rPr>
              <a:t>or identify potato leaf diseases, having a variety of </a:t>
            </a:r>
          </a:p>
          <a:p>
            <a:r>
              <a:rPr lang="en-US" sz="3200" b="0" i="0" dirty="0">
                <a:solidFill>
                  <a:srgbClr val="222222"/>
                </a:solidFill>
                <a:effectLst/>
                <a:latin typeface="Lato" panose="020F0502020204030203" pitchFamily="34" charset="0"/>
              </a:rPr>
              <a:t>illnesses. Because our naked eyes can’t classify them, </a:t>
            </a:r>
          </a:p>
          <a:p>
            <a:r>
              <a:rPr lang="en-US" sz="3200" b="0" i="0" dirty="0">
                <a:solidFill>
                  <a:srgbClr val="222222"/>
                </a:solidFill>
                <a:effectLst/>
                <a:latin typeface="Lato" panose="020F0502020204030203" pitchFamily="34" charset="0"/>
              </a:rPr>
              <a:t>but Convolutional Neural Network(CNN) can easily.</a:t>
            </a:r>
            <a:endParaRPr lang="en-US" sz="3200" dirty="0"/>
          </a:p>
        </p:txBody>
      </p:sp>
      <p:sp>
        <p:nvSpPr>
          <p:cNvPr id="14" name="TextBox 13">
            <a:extLst>
              <a:ext uri="{FF2B5EF4-FFF2-40B4-BE49-F238E27FC236}">
                <a16:creationId xmlns:a16="http://schemas.microsoft.com/office/drawing/2014/main" id="{C4865017-12E9-41F4-AEE3-2BFFEC17C6E2}"/>
              </a:ext>
            </a:extLst>
          </p:cNvPr>
          <p:cNvSpPr txBox="1"/>
          <p:nvPr/>
        </p:nvSpPr>
        <p:spPr>
          <a:xfrm>
            <a:off x="2002536" y="34290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294509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16C7FFF-3C46-4009-B069-CCEAD1465199}"/>
              </a:ext>
            </a:extLst>
          </p:cNvPr>
          <p:cNvSpPr/>
          <p:nvPr/>
        </p:nvSpPr>
        <p:spPr>
          <a:xfrm>
            <a:off x="2856170" y="224135"/>
            <a:ext cx="6479659" cy="923330"/>
          </a:xfrm>
          <a:prstGeom prst="rect">
            <a:avLst/>
          </a:prstGeom>
          <a:noFill/>
        </p:spPr>
        <p:txBody>
          <a:bodyPr wrap="none" lIns="91440" tIns="45720" rIns="91440" bIns="45720">
            <a:spAutoFit/>
          </a:bodyPr>
          <a:lstStyle/>
          <a:p>
            <a:pPr algn="ctr"/>
            <a:r>
              <a:rPr lang="en-US" sz="5400" b="0" i="0" u="sng" dirty="0">
                <a:solidFill>
                  <a:srgbClr val="222222"/>
                </a:solidFill>
                <a:effectLst/>
                <a:latin typeface="Lato" panose="020F0502020204030203" pitchFamily="34" charset="0"/>
              </a:rPr>
              <a:t>Problem Statement </a:t>
            </a:r>
          </a:p>
        </p:txBody>
      </p:sp>
      <p:sp>
        <p:nvSpPr>
          <p:cNvPr id="5" name="TextBox 4">
            <a:extLst>
              <a:ext uri="{FF2B5EF4-FFF2-40B4-BE49-F238E27FC236}">
                <a16:creationId xmlns:a16="http://schemas.microsoft.com/office/drawing/2014/main" id="{BD1E1705-DB01-41DB-9A36-A6A4A81D1200}"/>
              </a:ext>
            </a:extLst>
          </p:cNvPr>
          <p:cNvSpPr txBox="1"/>
          <p:nvPr/>
        </p:nvSpPr>
        <p:spPr>
          <a:xfrm>
            <a:off x="1840041" y="1408839"/>
            <a:ext cx="8794395" cy="6001643"/>
          </a:xfrm>
          <a:prstGeom prst="rect">
            <a:avLst/>
          </a:prstGeom>
          <a:noFill/>
        </p:spPr>
        <p:txBody>
          <a:bodyPr wrap="square" rtlCol="0" anchor="t">
            <a:spAutoFit/>
          </a:bodyPr>
          <a:lstStyle/>
          <a:p>
            <a:pPr marL="457200" indent="-457200">
              <a:buFont typeface="Arial" panose="020B0604020202020204" pitchFamily="34" charset="0"/>
              <a:buChar char="•"/>
            </a:pPr>
            <a:r>
              <a:rPr lang="en-US" sz="3200" b="0" i="0" dirty="0">
                <a:solidFill>
                  <a:srgbClr val="222222"/>
                </a:solidFill>
                <a:effectLst/>
                <a:latin typeface="Lato" panose="020F0502020204030203" pitchFamily="34" charset="0"/>
              </a:rPr>
              <a:t>Farmers who grow potatoes suffer from serious financial losses each year which cause several diseases that affect potato plants.</a:t>
            </a:r>
          </a:p>
          <a:p>
            <a:pPr marL="457200" indent="-457200">
              <a:buFont typeface="Arial" panose="020B0604020202020204" pitchFamily="34" charset="0"/>
              <a:buChar char="•"/>
            </a:pPr>
            <a:endParaRPr lang="en-US" sz="3200" dirty="0">
              <a:solidFill>
                <a:srgbClr val="222222"/>
              </a:solidFill>
              <a:latin typeface="Lato" panose="020F0502020204030203" pitchFamily="34" charset="0"/>
            </a:endParaRPr>
          </a:p>
          <a:p>
            <a:pPr marL="457200" indent="-457200">
              <a:buFont typeface="Arial" panose="020B0604020202020204" pitchFamily="34" charset="0"/>
              <a:buChar char="•"/>
            </a:pPr>
            <a:r>
              <a:rPr lang="en-US" sz="3200" dirty="0"/>
              <a:t>Potato leaf disease detection in an early stage is challenging because of variations in crop species, crop diseases symptoms and environmental </a:t>
            </a:r>
            <a:r>
              <a:rPr lang="en-US" sz="3200" dirty="0" err="1"/>
              <a:t>factors.These</a:t>
            </a:r>
            <a:r>
              <a:rPr lang="en-US" sz="3200" dirty="0"/>
              <a:t> factor make it difficult to detect potato leaf diseases in the early stage.</a:t>
            </a:r>
          </a:p>
          <a:p>
            <a:pPr marL="457200" indent="-457200">
              <a:buFont typeface="Arial" panose="020B0604020202020204" pitchFamily="34" charset="0"/>
              <a:buChar char="•"/>
            </a:pPr>
            <a:endParaRPr lang="en-US" sz="3200" dirty="0"/>
          </a:p>
          <a:p>
            <a:endParaRPr lang="en-US" sz="3200" dirty="0"/>
          </a:p>
        </p:txBody>
      </p:sp>
    </p:spTree>
    <p:extLst>
      <p:ext uri="{BB962C8B-B14F-4D97-AF65-F5344CB8AC3E}">
        <p14:creationId xmlns:p14="http://schemas.microsoft.com/office/powerpoint/2010/main" val="14514822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A6EA08-5B4A-4027-B82A-3755A5C52975}"/>
              </a:ext>
            </a:extLst>
          </p:cNvPr>
          <p:cNvSpPr/>
          <p:nvPr/>
        </p:nvSpPr>
        <p:spPr>
          <a:xfrm>
            <a:off x="3469672" y="415184"/>
            <a:ext cx="5252655" cy="923330"/>
          </a:xfrm>
          <a:prstGeom prst="rect">
            <a:avLst/>
          </a:prstGeom>
          <a:noFill/>
        </p:spPr>
        <p:txBody>
          <a:bodyPr wrap="none" lIns="91440" tIns="45720" rIns="91440" bIns="45720">
            <a:spAutoFit/>
          </a:bodyPr>
          <a:lstStyle/>
          <a:p>
            <a:pPr algn="ctr"/>
            <a:r>
              <a:rPr lang="en-US" sz="5400" u="sng" dirty="0">
                <a:ln w="0"/>
                <a:effectLst>
                  <a:outerShdw blurRad="38100" dist="19050" dir="2700000" algn="tl" rotWithShape="0">
                    <a:schemeClr val="dk1">
                      <a:alpha val="40000"/>
                    </a:schemeClr>
                  </a:outerShdw>
                </a:effectLst>
              </a:rPr>
              <a:t>Types of diseases </a:t>
            </a:r>
            <a:endParaRPr lang="en-US" sz="5400" b="0" u="sng" cap="none" spc="0" dirty="0">
              <a:ln w="0"/>
              <a:solidFill>
                <a:schemeClr val="tx1"/>
              </a:solidFill>
              <a:effectLst>
                <a:outerShdw blurRad="38100" dist="19050" dir="2700000" algn="tl" rotWithShape="0">
                  <a:schemeClr val="dk1">
                    <a:alpha val="40000"/>
                  </a:schemeClr>
                </a:outerShdw>
              </a:effectLst>
            </a:endParaRPr>
          </a:p>
        </p:txBody>
      </p:sp>
      <p:sp>
        <p:nvSpPr>
          <p:cNvPr id="4" name="TextBox 3">
            <a:extLst>
              <a:ext uri="{FF2B5EF4-FFF2-40B4-BE49-F238E27FC236}">
                <a16:creationId xmlns:a16="http://schemas.microsoft.com/office/drawing/2014/main" id="{5F5E10E8-4175-4A6A-AF59-EC1DF44C180F}"/>
              </a:ext>
            </a:extLst>
          </p:cNvPr>
          <p:cNvSpPr txBox="1"/>
          <p:nvPr/>
        </p:nvSpPr>
        <p:spPr>
          <a:xfrm>
            <a:off x="2409363" y="1641443"/>
            <a:ext cx="5005634" cy="4448013"/>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3200" dirty="0"/>
              <a:t>Bacterial wilt.</a:t>
            </a:r>
          </a:p>
          <a:p>
            <a:pPr marL="285750" indent="-285750">
              <a:lnSpc>
                <a:spcPct val="150000"/>
              </a:lnSpc>
              <a:buFont typeface="Wingdings" panose="05000000000000000000" pitchFamily="2" charset="2"/>
              <a:buChar char="Ø"/>
            </a:pPr>
            <a:r>
              <a:rPr lang="en-US" sz="3200" dirty="0"/>
              <a:t>Septoria leaf spot.</a:t>
            </a:r>
          </a:p>
          <a:p>
            <a:pPr marL="285750" indent="-285750">
              <a:lnSpc>
                <a:spcPct val="150000"/>
              </a:lnSpc>
              <a:buFont typeface="Wingdings" panose="05000000000000000000" pitchFamily="2" charset="2"/>
              <a:buChar char="Ø"/>
            </a:pPr>
            <a:r>
              <a:rPr lang="en-US" sz="3200" dirty="0"/>
              <a:t>Late blight.</a:t>
            </a:r>
          </a:p>
          <a:p>
            <a:pPr marL="285750" indent="-285750">
              <a:lnSpc>
                <a:spcPct val="150000"/>
              </a:lnSpc>
              <a:buFont typeface="Wingdings" panose="05000000000000000000" pitchFamily="2" charset="2"/>
              <a:buChar char="Ø"/>
            </a:pPr>
            <a:r>
              <a:rPr lang="en-US" sz="3200" dirty="0"/>
              <a:t>Early blight.</a:t>
            </a:r>
          </a:p>
          <a:p>
            <a:pPr marL="285750" indent="-285750">
              <a:lnSpc>
                <a:spcPct val="150000"/>
              </a:lnSpc>
              <a:buFont typeface="Wingdings" panose="05000000000000000000" pitchFamily="2" charset="2"/>
              <a:buChar char="Ø"/>
            </a:pPr>
            <a:r>
              <a:rPr lang="en-US" sz="3200" dirty="0"/>
              <a:t>Common scab.</a:t>
            </a:r>
          </a:p>
          <a:p>
            <a:pPr marL="285750" indent="-285750">
              <a:lnSpc>
                <a:spcPct val="150000"/>
              </a:lnSpc>
              <a:buFont typeface="Wingdings" panose="05000000000000000000" pitchFamily="2" charset="2"/>
              <a:buChar char="Ø"/>
            </a:pPr>
            <a:r>
              <a:rPr lang="en-US" sz="3200" dirty="0" err="1"/>
              <a:t>Blackscurf</a:t>
            </a:r>
            <a:r>
              <a:rPr lang="en-US" sz="3200" dirty="0"/>
              <a:t>/canker.</a:t>
            </a:r>
          </a:p>
        </p:txBody>
      </p:sp>
    </p:spTree>
    <p:extLst>
      <p:ext uri="{BB962C8B-B14F-4D97-AF65-F5344CB8AC3E}">
        <p14:creationId xmlns:p14="http://schemas.microsoft.com/office/powerpoint/2010/main" val="3478919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C36024-483E-4044-8C7E-CC71190D14DA}"/>
              </a:ext>
            </a:extLst>
          </p:cNvPr>
          <p:cNvSpPr txBox="1"/>
          <p:nvPr/>
        </p:nvSpPr>
        <p:spPr>
          <a:xfrm>
            <a:off x="1791093" y="1487825"/>
            <a:ext cx="9738563" cy="646331"/>
          </a:xfrm>
          <a:prstGeom prst="rect">
            <a:avLst/>
          </a:prstGeom>
          <a:noFill/>
        </p:spPr>
        <p:txBody>
          <a:bodyPr wrap="none" rtlCol="0">
            <a:spAutoFit/>
          </a:bodyPr>
          <a:lstStyle/>
          <a:p>
            <a:r>
              <a:rPr lang="en-US" sz="3600" dirty="0">
                <a:solidFill>
                  <a:srgbClr val="222222"/>
                </a:solidFill>
                <a:latin typeface="Lato" panose="020F0502020204030203" pitchFamily="34" charset="0"/>
              </a:rPr>
              <a:t>T</a:t>
            </a:r>
            <a:r>
              <a:rPr lang="en-US" sz="3600" b="0" i="0" dirty="0">
                <a:solidFill>
                  <a:srgbClr val="222222"/>
                </a:solidFill>
                <a:effectLst/>
                <a:latin typeface="Lato" panose="020F0502020204030203" pitchFamily="34" charset="0"/>
              </a:rPr>
              <a:t>he most frequent diseases in potato leaf are :-</a:t>
            </a:r>
            <a:endParaRPr lang="en-US" sz="3600" dirty="0"/>
          </a:p>
        </p:txBody>
      </p:sp>
      <p:sp>
        <p:nvSpPr>
          <p:cNvPr id="3" name="TextBox 2">
            <a:extLst>
              <a:ext uri="{FF2B5EF4-FFF2-40B4-BE49-F238E27FC236}">
                <a16:creationId xmlns:a16="http://schemas.microsoft.com/office/drawing/2014/main" id="{C1CB505F-4E5B-4062-9D5F-183CDA7F0C33}"/>
              </a:ext>
            </a:extLst>
          </p:cNvPr>
          <p:cNvSpPr txBox="1"/>
          <p:nvPr/>
        </p:nvSpPr>
        <p:spPr>
          <a:xfrm>
            <a:off x="1970201" y="3061851"/>
            <a:ext cx="4125799" cy="2308324"/>
          </a:xfrm>
          <a:prstGeom prst="rect">
            <a:avLst/>
          </a:prstGeom>
          <a:noFill/>
        </p:spPr>
        <p:txBody>
          <a:bodyPr wrap="square" rtlCol="0">
            <a:spAutoFit/>
          </a:bodyPr>
          <a:lstStyle/>
          <a:p>
            <a:pPr marL="571500" indent="-571500">
              <a:buFont typeface="Wingdings" panose="05000000000000000000" pitchFamily="2" charset="2"/>
              <a:buChar char="q"/>
            </a:pPr>
            <a:r>
              <a:rPr lang="en-US" sz="3600" dirty="0"/>
              <a:t>Early Blight </a:t>
            </a:r>
          </a:p>
          <a:p>
            <a:pPr marL="571500" indent="-571500">
              <a:buFont typeface="Wingdings" panose="05000000000000000000" pitchFamily="2" charset="2"/>
              <a:buChar char="q"/>
            </a:pPr>
            <a:endParaRPr lang="en-US" sz="3600" dirty="0"/>
          </a:p>
          <a:p>
            <a:pPr marL="571500" indent="-571500">
              <a:buFont typeface="Wingdings" panose="05000000000000000000" pitchFamily="2" charset="2"/>
              <a:buChar char="q"/>
            </a:pPr>
            <a:r>
              <a:rPr lang="en-US" sz="3600" dirty="0"/>
              <a:t>Late Blight </a:t>
            </a:r>
          </a:p>
          <a:p>
            <a:pPr marL="571500" indent="-571500">
              <a:buFont typeface="Wingdings" panose="05000000000000000000" pitchFamily="2" charset="2"/>
              <a:buChar char="q"/>
            </a:pPr>
            <a:endParaRPr lang="en-US" sz="3600" dirty="0"/>
          </a:p>
        </p:txBody>
      </p:sp>
    </p:spTree>
    <p:extLst>
      <p:ext uri="{BB962C8B-B14F-4D97-AF65-F5344CB8AC3E}">
        <p14:creationId xmlns:p14="http://schemas.microsoft.com/office/powerpoint/2010/main" val="4085837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196C4DC-4D7E-4CBA-A8DD-EBDE5D67F61D}"/>
              </a:ext>
            </a:extLst>
          </p:cNvPr>
          <p:cNvSpPr/>
          <p:nvPr/>
        </p:nvSpPr>
        <p:spPr>
          <a:xfrm>
            <a:off x="2188686" y="1033027"/>
            <a:ext cx="2829621" cy="707886"/>
          </a:xfrm>
          <a:prstGeom prst="rect">
            <a:avLst/>
          </a:prstGeom>
          <a:noFill/>
        </p:spPr>
        <p:txBody>
          <a:bodyPr wrap="none" lIns="91440" tIns="45720" rIns="91440" bIns="45720">
            <a:spAutoFit/>
          </a:bodyPr>
          <a:lstStyle/>
          <a:p>
            <a:pPr algn="ctr"/>
            <a:r>
              <a:rPr lang="en-US" sz="4000" b="0" u="sng" cap="none" spc="0" dirty="0">
                <a:ln w="0"/>
                <a:solidFill>
                  <a:schemeClr val="tx1"/>
                </a:solidFill>
                <a:effectLst>
                  <a:outerShdw blurRad="38100" dist="19050" dir="2700000" algn="tl" rotWithShape="0">
                    <a:schemeClr val="dk1">
                      <a:alpha val="40000"/>
                    </a:schemeClr>
                  </a:outerShdw>
                </a:effectLst>
              </a:rPr>
              <a:t>Early blight :</a:t>
            </a:r>
          </a:p>
        </p:txBody>
      </p:sp>
      <p:sp>
        <p:nvSpPr>
          <p:cNvPr id="4" name="TextBox 3">
            <a:extLst>
              <a:ext uri="{FF2B5EF4-FFF2-40B4-BE49-F238E27FC236}">
                <a16:creationId xmlns:a16="http://schemas.microsoft.com/office/drawing/2014/main" id="{3237B7A8-DCFA-42B7-95C3-3CDF4EC8263F}"/>
              </a:ext>
            </a:extLst>
          </p:cNvPr>
          <p:cNvSpPr txBox="1"/>
          <p:nvPr/>
        </p:nvSpPr>
        <p:spPr>
          <a:xfrm>
            <a:off x="2057400" y="2031023"/>
            <a:ext cx="6017994" cy="584775"/>
          </a:xfrm>
          <a:prstGeom prst="rect">
            <a:avLst/>
          </a:prstGeom>
          <a:noFill/>
        </p:spPr>
        <p:txBody>
          <a:bodyPr wrap="none" rtlCol="0">
            <a:spAutoFit/>
          </a:bodyPr>
          <a:lstStyle/>
          <a:p>
            <a:r>
              <a:rPr lang="en-US" sz="3200" b="0" i="0" dirty="0">
                <a:solidFill>
                  <a:srgbClr val="222222"/>
                </a:solidFill>
                <a:effectLst/>
                <a:latin typeface="Lato" panose="020F0502020204030203" pitchFamily="34" charset="0"/>
              </a:rPr>
              <a:t> Early blight is caused by fungus.</a:t>
            </a:r>
            <a:endParaRPr lang="en-US" sz="3200" dirty="0"/>
          </a:p>
        </p:txBody>
      </p:sp>
      <p:pic>
        <p:nvPicPr>
          <p:cNvPr id="8" name="Picture 7">
            <a:extLst>
              <a:ext uri="{FF2B5EF4-FFF2-40B4-BE49-F238E27FC236}">
                <a16:creationId xmlns:a16="http://schemas.microsoft.com/office/drawing/2014/main" id="{2995B98F-80D7-442E-95EA-3E0A17F5EA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6516" y="3279530"/>
            <a:ext cx="3182815" cy="2514599"/>
          </a:xfrm>
          <a:prstGeom prst="rect">
            <a:avLst/>
          </a:prstGeom>
        </p:spPr>
      </p:pic>
      <p:pic>
        <p:nvPicPr>
          <p:cNvPr id="10" name="Picture 9">
            <a:extLst>
              <a:ext uri="{FF2B5EF4-FFF2-40B4-BE49-F238E27FC236}">
                <a16:creationId xmlns:a16="http://schemas.microsoft.com/office/drawing/2014/main" id="{FEA977DF-0B14-4B66-9FB9-0BEBDEB9CF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2671" y="3279530"/>
            <a:ext cx="3182814" cy="2514600"/>
          </a:xfrm>
          <a:prstGeom prst="rect">
            <a:avLst/>
          </a:prstGeom>
        </p:spPr>
      </p:pic>
    </p:spTree>
    <p:extLst>
      <p:ext uri="{BB962C8B-B14F-4D97-AF65-F5344CB8AC3E}">
        <p14:creationId xmlns:p14="http://schemas.microsoft.com/office/powerpoint/2010/main" val="1450923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196C4DC-4D7E-4CBA-A8DD-EBDE5D67F61D}"/>
              </a:ext>
            </a:extLst>
          </p:cNvPr>
          <p:cNvSpPr/>
          <p:nvPr/>
        </p:nvSpPr>
        <p:spPr>
          <a:xfrm>
            <a:off x="2136531" y="881042"/>
            <a:ext cx="2712602" cy="707886"/>
          </a:xfrm>
          <a:prstGeom prst="rect">
            <a:avLst/>
          </a:prstGeom>
          <a:noFill/>
        </p:spPr>
        <p:txBody>
          <a:bodyPr wrap="none" lIns="91440" tIns="45720" rIns="91440" bIns="45720">
            <a:spAutoFit/>
          </a:bodyPr>
          <a:lstStyle/>
          <a:p>
            <a:pPr algn="ctr"/>
            <a:r>
              <a:rPr lang="en-US" sz="4000" u="sng" dirty="0">
                <a:ln w="0"/>
                <a:effectLst>
                  <a:outerShdw blurRad="38100" dist="19050" dir="2700000" algn="tl" rotWithShape="0">
                    <a:schemeClr val="dk1">
                      <a:alpha val="40000"/>
                    </a:schemeClr>
                  </a:outerShdw>
                </a:effectLst>
              </a:rPr>
              <a:t>Late</a:t>
            </a:r>
            <a:r>
              <a:rPr lang="en-US" sz="4000" b="0" u="sng" cap="none" spc="0" dirty="0">
                <a:ln w="0"/>
                <a:solidFill>
                  <a:schemeClr val="tx1"/>
                </a:solidFill>
                <a:effectLst>
                  <a:outerShdw blurRad="38100" dist="19050" dir="2700000" algn="tl" rotWithShape="0">
                    <a:schemeClr val="dk1">
                      <a:alpha val="40000"/>
                    </a:schemeClr>
                  </a:outerShdw>
                </a:effectLst>
              </a:rPr>
              <a:t> blight :</a:t>
            </a:r>
          </a:p>
        </p:txBody>
      </p:sp>
      <p:sp>
        <p:nvSpPr>
          <p:cNvPr id="4" name="TextBox 3">
            <a:extLst>
              <a:ext uri="{FF2B5EF4-FFF2-40B4-BE49-F238E27FC236}">
                <a16:creationId xmlns:a16="http://schemas.microsoft.com/office/drawing/2014/main" id="{3237B7A8-DCFA-42B7-95C3-3CDF4EC8263F}"/>
              </a:ext>
            </a:extLst>
          </p:cNvPr>
          <p:cNvSpPr txBox="1"/>
          <p:nvPr/>
        </p:nvSpPr>
        <p:spPr>
          <a:xfrm>
            <a:off x="2057400" y="2031023"/>
            <a:ext cx="9225602" cy="584775"/>
          </a:xfrm>
          <a:prstGeom prst="rect">
            <a:avLst/>
          </a:prstGeom>
          <a:noFill/>
        </p:spPr>
        <p:txBody>
          <a:bodyPr wrap="none" rtlCol="0">
            <a:spAutoFit/>
          </a:bodyPr>
          <a:lstStyle/>
          <a:p>
            <a:r>
              <a:rPr lang="en-US" sz="3200" b="0" i="0" dirty="0">
                <a:solidFill>
                  <a:srgbClr val="222222"/>
                </a:solidFill>
                <a:effectLst/>
                <a:latin typeface="Lato" panose="020F0502020204030203" pitchFamily="34" charset="0"/>
              </a:rPr>
              <a:t> Late blight is caused by specific micro-organisms.</a:t>
            </a:r>
            <a:endParaRPr lang="en-US" sz="3200" dirty="0"/>
          </a:p>
        </p:txBody>
      </p:sp>
      <p:pic>
        <p:nvPicPr>
          <p:cNvPr id="11" name="Picture 10">
            <a:extLst>
              <a:ext uri="{FF2B5EF4-FFF2-40B4-BE49-F238E27FC236}">
                <a16:creationId xmlns:a16="http://schemas.microsoft.com/office/drawing/2014/main" id="{73E0C3FD-7DA8-4ECE-9CFB-68D39CABA3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7195" y="3323913"/>
            <a:ext cx="3147646" cy="2408672"/>
          </a:xfrm>
          <a:prstGeom prst="rect">
            <a:avLst/>
          </a:prstGeom>
        </p:spPr>
      </p:pic>
      <p:pic>
        <p:nvPicPr>
          <p:cNvPr id="13" name="Picture 12">
            <a:extLst>
              <a:ext uri="{FF2B5EF4-FFF2-40B4-BE49-F238E27FC236}">
                <a16:creationId xmlns:a16="http://schemas.microsoft.com/office/drawing/2014/main" id="{A09F78CE-238E-40FC-9C6F-BCFC37F35E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9931" y="3323913"/>
            <a:ext cx="3147646" cy="2408672"/>
          </a:xfrm>
          <a:prstGeom prst="rect">
            <a:avLst/>
          </a:prstGeom>
        </p:spPr>
      </p:pic>
    </p:spTree>
    <p:extLst>
      <p:ext uri="{BB962C8B-B14F-4D97-AF65-F5344CB8AC3E}">
        <p14:creationId xmlns:p14="http://schemas.microsoft.com/office/powerpoint/2010/main" val="7507058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98C2C3B-D305-4A1D-95EE-4F64CD2150B4}"/>
              </a:ext>
            </a:extLst>
          </p:cNvPr>
          <p:cNvSpPr txBox="1"/>
          <p:nvPr/>
        </p:nvSpPr>
        <p:spPr>
          <a:xfrm>
            <a:off x="1925515" y="1166842"/>
            <a:ext cx="8975534" cy="4524315"/>
          </a:xfrm>
          <a:prstGeom prst="rect">
            <a:avLst/>
          </a:prstGeom>
          <a:noFill/>
        </p:spPr>
        <p:txBody>
          <a:bodyPr wrap="none" rtlCol="0">
            <a:spAutoFit/>
          </a:bodyPr>
          <a:lstStyle/>
          <a:p>
            <a:pPr marL="457200" indent="-457200">
              <a:buFont typeface="Arial" panose="020B0604020202020204" pitchFamily="34" charset="0"/>
              <a:buChar char="•"/>
            </a:pPr>
            <a:r>
              <a:rPr lang="en-US" sz="3200" dirty="0">
                <a:solidFill>
                  <a:srgbClr val="222222"/>
                </a:solidFill>
                <a:latin typeface="Lato" panose="020F0502020204030203" pitchFamily="34" charset="0"/>
              </a:rPr>
              <a:t>I</a:t>
            </a:r>
            <a:r>
              <a:rPr lang="en-US" sz="3200" b="0" i="0" dirty="0">
                <a:solidFill>
                  <a:srgbClr val="222222"/>
                </a:solidFill>
                <a:effectLst/>
                <a:latin typeface="Lato" panose="020F0502020204030203" pitchFamily="34" charset="0"/>
              </a:rPr>
              <a:t>f farmers detect this disease early and apply   </a:t>
            </a:r>
          </a:p>
          <a:p>
            <a:r>
              <a:rPr lang="en-US" sz="3200" b="0" i="0" dirty="0">
                <a:solidFill>
                  <a:srgbClr val="222222"/>
                </a:solidFill>
                <a:effectLst/>
                <a:latin typeface="Lato" panose="020F0502020204030203" pitchFamily="34" charset="0"/>
              </a:rPr>
              <a:t>    appropriate treatment then it can save a lot </a:t>
            </a:r>
          </a:p>
          <a:p>
            <a:r>
              <a:rPr lang="en-US" sz="3200" b="0" i="0" dirty="0">
                <a:solidFill>
                  <a:srgbClr val="222222"/>
                </a:solidFill>
                <a:effectLst/>
                <a:latin typeface="Lato" panose="020F0502020204030203" pitchFamily="34" charset="0"/>
              </a:rPr>
              <a:t>    of waste and prevent economical loss. </a:t>
            </a:r>
          </a:p>
          <a:p>
            <a:endParaRPr lang="en-US" sz="3200" b="0" i="0" dirty="0">
              <a:solidFill>
                <a:srgbClr val="222222"/>
              </a:solidFill>
              <a:effectLst/>
              <a:latin typeface="Lato" panose="020F0502020204030203" pitchFamily="34" charset="0"/>
            </a:endParaRPr>
          </a:p>
          <a:p>
            <a:pPr marL="457200" indent="-457200">
              <a:buFont typeface="Arial" panose="020B0604020202020204" pitchFamily="34" charset="0"/>
              <a:buChar char="•"/>
            </a:pPr>
            <a:r>
              <a:rPr lang="en-US" sz="3200" b="0" i="0" dirty="0">
                <a:solidFill>
                  <a:srgbClr val="222222"/>
                </a:solidFill>
                <a:effectLst/>
                <a:latin typeface="Lato" panose="020F0502020204030203" pitchFamily="34" charset="0"/>
              </a:rPr>
              <a:t>The treatments for early blight and late </a:t>
            </a:r>
          </a:p>
          <a:p>
            <a:r>
              <a:rPr lang="en-US" sz="3200" b="0" i="0" dirty="0">
                <a:solidFill>
                  <a:srgbClr val="222222"/>
                </a:solidFill>
                <a:effectLst/>
                <a:latin typeface="Lato" panose="020F0502020204030203" pitchFamily="34" charset="0"/>
              </a:rPr>
              <a:t>     blight are a little different so it’s important</a:t>
            </a:r>
          </a:p>
          <a:p>
            <a:r>
              <a:rPr lang="en-US" sz="3200" b="0" i="0" dirty="0">
                <a:solidFill>
                  <a:srgbClr val="222222"/>
                </a:solidFill>
                <a:effectLst/>
                <a:latin typeface="Lato" panose="020F0502020204030203" pitchFamily="34" charset="0"/>
              </a:rPr>
              <a:t>     that we accurately identify what kind of </a:t>
            </a:r>
          </a:p>
          <a:p>
            <a:r>
              <a:rPr lang="en-US" sz="3200" b="0" i="0" dirty="0">
                <a:solidFill>
                  <a:srgbClr val="222222"/>
                </a:solidFill>
                <a:effectLst/>
                <a:latin typeface="Lato" panose="020F0502020204030203" pitchFamily="34" charset="0"/>
              </a:rPr>
              <a:t>     disease is there in that potato plant. </a:t>
            </a:r>
            <a:endParaRPr lang="en-US" sz="3200" dirty="0">
              <a:solidFill>
                <a:srgbClr val="222222"/>
              </a:solidFill>
              <a:latin typeface="Lato" panose="020F0502020204030203" pitchFamily="34" charset="0"/>
            </a:endParaRPr>
          </a:p>
          <a:p>
            <a:endParaRPr lang="en-US" sz="3200" b="0" i="0" dirty="0">
              <a:solidFill>
                <a:srgbClr val="222222"/>
              </a:solidFill>
              <a:effectLst/>
              <a:latin typeface="Lato" panose="020F0502020204030203" pitchFamily="34" charset="0"/>
            </a:endParaRPr>
          </a:p>
        </p:txBody>
      </p:sp>
    </p:spTree>
    <p:extLst>
      <p:ext uri="{BB962C8B-B14F-4D97-AF65-F5344CB8AC3E}">
        <p14:creationId xmlns:p14="http://schemas.microsoft.com/office/powerpoint/2010/main" val="16602741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BC1C1C"/>
      </a:accent1>
      <a:accent2>
        <a:srgbClr val="F67534"/>
      </a:accent2>
      <a:accent3>
        <a:srgbClr val="EAAC35"/>
      </a:accent3>
      <a:accent4>
        <a:srgbClr val="9BAF68"/>
      </a:accent4>
      <a:accent5>
        <a:srgbClr val="68B9A6"/>
      </a:accent5>
      <a:accent6>
        <a:srgbClr val="50B1D4"/>
      </a:accent6>
      <a:hlink>
        <a:srgbClr val="E46416"/>
      </a:hlink>
      <a:folHlink>
        <a:srgbClr val="EE9340"/>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93B4CCAC-FD5A-4D59-B1AC-EAF45910B5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345</TotalTime>
  <Words>894</Words>
  <Application>Microsoft Office PowerPoint</Application>
  <PresentationFormat>Widescreen</PresentationFormat>
  <Paragraphs>119</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Corbel</vt:lpstr>
      <vt:lpstr>ff1</vt:lpstr>
      <vt:lpstr>Lato</vt:lpstr>
      <vt:lpstr>Wingdings</vt:lpstr>
      <vt:lpstr>Parallax</vt:lpstr>
      <vt:lpstr>Potato leaf disease detection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Aditya goyal</dc:creator>
  <cp:lastModifiedBy>Aditya goyal</cp:lastModifiedBy>
  <cp:revision>3</cp:revision>
  <dcterms:created xsi:type="dcterms:W3CDTF">2022-04-07T12:35:16Z</dcterms:created>
  <dcterms:modified xsi:type="dcterms:W3CDTF">2022-04-20T04:11:38Z</dcterms:modified>
</cp:coreProperties>
</file>

<file path=docProps/thumbnail.jpeg>
</file>